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7556500" cy="10693400"/>
  <p:notesSz cx="7556500" cy="106934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Trebuchet MS" panose="020B0603020202020204" pitchFamily="34" charset="0"/>
      <p:regular r:id="rId10"/>
      <p:bold r:id="rId11"/>
      <p:italic r:id="rId12"/>
      <p:boldItalic r:id="rId1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638" y="84"/>
      </p:cViewPr>
      <p:guideLst>
        <p:guide orient="horz" pos="288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93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1049" y="1247652"/>
            <a:ext cx="1454401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44862"/>
            <a:ext cx="2418080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microsoft.com/office/2007/relationships/hdphoto" Target="../media/hdphoto1.wdp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5" Type="http://schemas.openxmlformats.org/officeDocument/2006/relationships/hyperlink" Target="https://&#1101;&#1082;&#1086;&#1089;&#1080;&#1090;.&#1088;&#1092;/" TargetMode="External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hyperlink" Target="mailto:info@ecosit.bi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1650" y="8686245"/>
            <a:ext cx="6553199" cy="1519006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21590" marR="5080" indent="-9525" algn="ctr">
              <a:lnSpc>
                <a:spcPts val="3800"/>
              </a:lnSpc>
              <a:spcBef>
                <a:spcPts val="245"/>
              </a:spcBef>
            </a:pPr>
            <a:r>
              <a:rPr lang="ru-RU" sz="3200" b="1" spc="-210" dirty="0">
                <a:solidFill>
                  <a:srgbClr val="050E9F"/>
                </a:solidFill>
                <a:latin typeface="Arial"/>
                <a:cs typeface="Arial"/>
              </a:rPr>
              <a:t>КАНАЛЬНАЯ РЕШЕТКА </a:t>
            </a:r>
          </a:p>
          <a:p>
            <a:pPr marL="21590" marR="5080" indent="-9525" algn="ctr">
              <a:lnSpc>
                <a:spcPts val="3800"/>
              </a:lnSpc>
              <a:spcBef>
                <a:spcPts val="245"/>
              </a:spcBef>
            </a:pPr>
            <a:r>
              <a:rPr lang="ru-RU" sz="3200" b="1" spc="-210" dirty="0">
                <a:solidFill>
                  <a:srgbClr val="050E9F"/>
                </a:solidFill>
                <a:latin typeface="Arial"/>
                <a:cs typeface="Arial"/>
              </a:rPr>
              <a:t>С ПЕРФОРИРОВАННЫМ ПОЛОТНОМ </a:t>
            </a:r>
            <a:endParaRPr lang="ru-RU"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8955" y="0"/>
            <a:ext cx="26034" cy="1176655"/>
          </a:xfrm>
          <a:custGeom>
            <a:avLst/>
            <a:gdLst/>
            <a:ahLst/>
            <a:cxnLst/>
            <a:rect l="l" t="t" r="r" b="b"/>
            <a:pathLst>
              <a:path w="26035" h="1176655">
                <a:moveTo>
                  <a:pt x="25907" y="0"/>
                </a:moveTo>
                <a:lnTo>
                  <a:pt x="0" y="0"/>
                </a:lnTo>
                <a:lnTo>
                  <a:pt x="0" y="1176527"/>
                </a:lnTo>
                <a:lnTo>
                  <a:pt x="25907" y="1176527"/>
                </a:lnTo>
                <a:lnTo>
                  <a:pt x="25907" y="0"/>
                </a:lnTo>
                <a:close/>
              </a:path>
            </a:pathLst>
          </a:custGeom>
          <a:solidFill>
            <a:srgbClr val="81D0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B8C0AC-48CC-4611-9CC4-7763D943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2075568"/>
            <a:ext cx="2765560" cy="62429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70" y="88900"/>
            <a:ext cx="7555991" cy="106923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1270" y="8051795"/>
            <a:ext cx="7559040" cy="2308860"/>
          </a:xfrm>
          <a:custGeom>
            <a:avLst/>
            <a:gdLst/>
            <a:ahLst/>
            <a:cxnLst/>
            <a:rect l="l" t="t" r="r" b="b"/>
            <a:pathLst>
              <a:path w="7559040" h="2308859">
                <a:moveTo>
                  <a:pt x="7559039" y="0"/>
                </a:moveTo>
                <a:lnTo>
                  <a:pt x="7362443" y="0"/>
                </a:lnTo>
                <a:lnTo>
                  <a:pt x="7303007" y="1523"/>
                </a:lnTo>
                <a:lnTo>
                  <a:pt x="7246619" y="3047"/>
                </a:lnTo>
                <a:lnTo>
                  <a:pt x="7188707" y="4571"/>
                </a:lnTo>
                <a:lnTo>
                  <a:pt x="7132319" y="7619"/>
                </a:lnTo>
                <a:lnTo>
                  <a:pt x="7074407" y="9143"/>
                </a:lnTo>
                <a:lnTo>
                  <a:pt x="7019543" y="10667"/>
                </a:lnTo>
                <a:lnTo>
                  <a:pt x="6964679" y="15239"/>
                </a:lnTo>
                <a:lnTo>
                  <a:pt x="6909815" y="18287"/>
                </a:lnTo>
                <a:lnTo>
                  <a:pt x="6856475" y="21335"/>
                </a:lnTo>
                <a:lnTo>
                  <a:pt x="6803135" y="24383"/>
                </a:lnTo>
                <a:lnTo>
                  <a:pt x="6749795" y="28955"/>
                </a:lnTo>
                <a:lnTo>
                  <a:pt x="6697979" y="33527"/>
                </a:lnTo>
                <a:lnTo>
                  <a:pt x="6644639" y="38099"/>
                </a:lnTo>
                <a:lnTo>
                  <a:pt x="6594347" y="41147"/>
                </a:lnTo>
                <a:lnTo>
                  <a:pt x="6542531" y="47243"/>
                </a:lnTo>
                <a:lnTo>
                  <a:pt x="6492239" y="53339"/>
                </a:lnTo>
                <a:lnTo>
                  <a:pt x="6443471" y="57911"/>
                </a:lnTo>
                <a:lnTo>
                  <a:pt x="6393179" y="64007"/>
                </a:lnTo>
                <a:lnTo>
                  <a:pt x="6345935" y="70103"/>
                </a:lnTo>
                <a:lnTo>
                  <a:pt x="6297167" y="76199"/>
                </a:lnTo>
                <a:lnTo>
                  <a:pt x="6248399" y="82295"/>
                </a:lnTo>
                <a:lnTo>
                  <a:pt x="6202679" y="88391"/>
                </a:lnTo>
                <a:lnTo>
                  <a:pt x="6155435" y="96011"/>
                </a:lnTo>
                <a:lnTo>
                  <a:pt x="6108191" y="103631"/>
                </a:lnTo>
                <a:lnTo>
                  <a:pt x="6062471" y="109727"/>
                </a:lnTo>
                <a:lnTo>
                  <a:pt x="6016751" y="117347"/>
                </a:lnTo>
                <a:lnTo>
                  <a:pt x="5971031" y="126491"/>
                </a:lnTo>
                <a:lnTo>
                  <a:pt x="5926835" y="134111"/>
                </a:lnTo>
                <a:lnTo>
                  <a:pt x="5882639" y="143255"/>
                </a:lnTo>
                <a:lnTo>
                  <a:pt x="5838443" y="150875"/>
                </a:lnTo>
                <a:lnTo>
                  <a:pt x="5795771" y="160019"/>
                </a:lnTo>
                <a:lnTo>
                  <a:pt x="5753099" y="169163"/>
                </a:lnTo>
                <a:lnTo>
                  <a:pt x="5710427" y="178307"/>
                </a:lnTo>
                <a:lnTo>
                  <a:pt x="5667755" y="187451"/>
                </a:lnTo>
                <a:lnTo>
                  <a:pt x="5625083" y="196595"/>
                </a:lnTo>
                <a:lnTo>
                  <a:pt x="5583935" y="205739"/>
                </a:lnTo>
                <a:lnTo>
                  <a:pt x="5542787" y="216407"/>
                </a:lnTo>
                <a:lnTo>
                  <a:pt x="5501639" y="225551"/>
                </a:lnTo>
                <a:lnTo>
                  <a:pt x="5462015" y="236219"/>
                </a:lnTo>
                <a:lnTo>
                  <a:pt x="5420867" y="246887"/>
                </a:lnTo>
                <a:lnTo>
                  <a:pt x="5382767" y="257555"/>
                </a:lnTo>
                <a:lnTo>
                  <a:pt x="5343143" y="268223"/>
                </a:lnTo>
                <a:lnTo>
                  <a:pt x="5303519" y="278891"/>
                </a:lnTo>
                <a:lnTo>
                  <a:pt x="5265419" y="289559"/>
                </a:lnTo>
                <a:lnTo>
                  <a:pt x="5225795" y="300227"/>
                </a:lnTo>
                <a:lnTo>
                  <a:pt x="5187695" y="312419"/>
                </a:lnTo>
                <a:lnTo>
                  <a:pt x="5151119" y="323087"/>
                </a:lnTo>
                <a:lnTo>
                  <a:pt x="5113019" y="335279"/>
                </a:lnTo>
                <a:lnTo>
                  <a:pt x="5074919" y="347471"/>
                </a:lnTo>
                <a:lnTo>
                  <a:pt x="5038343" y="359663"/>
                </a:lnTo>
                <a:lnTo>
                  <a:pt x="5001767" y="371855"/>
                </a:lnTo>
                <a:lnTo>
                  <a:pt x="4965191" y="384047"/>
                </a:lnTo>
                <a:lnTo>
                  <a:pt x="4928615" y="396239"/>
                </a:lnTo>
                <a:lnTo>
                  <a:pt x="4856987" y="420623"/>
                </a:lnTo>
                <a:lnTo>
                  <a:pt x="4786883" y="446531"/>
                </a:lnTo>
                <a:lnTo>
                  <a:pt x="4716779" y="472439"/>
                </a:lnTo>
                <a:lnTo>
                  <a:pt x="4648199" y="498347"/>
                </a:lnTo>
                <a:lnTo>
                  <a:pt x="4579619" y="525779"/>
                </a:lnTo>
                <a:lnTo>
                  <a:pt x="4511039" y="553211"/>
                </a:lnTo>
                <a:lnTo>
                  <a:pt x="4445507" y="580643"/>
                </a:lnTo>
                <a:lnTo>
                  <a:pt x="4378451" y="608075"/>
                </a:lnTo>
                <a:lnTo>
                  <a:pt x="4312919" y="635507"/>
                </a:lnTo>
                <a:lnTo>
                  <a:pt x="4247387" y="664463"/>
                </a:lnTo>
                <a:lnTo>
                  <a:pt x="4183379" y="693419"/>
                </a:lnTo>
                <a:lnTo>
                  <a:pt x="4117847" y="722375"/>
                </a:lnTo>
                <a:lnTo>
                  <a:pt x="4053839" y="751331"/>
                </a:lnTo>
                <a:lnTo>
                  <a:pt x="3991355" y="780287"/>
                </a:lnTo>
                <a:lnTo>
                  <a:pt x="3927347" y="809243"/>
                </a:lnTo>
                <a:lnTo>
                  <a:pt x="3863339" y="838199"/>
                </a:lnTo>
                <a:lnTo>
                  <a:pt x="3800855" y="868679"/>
                </a:lnTo>
                <a:lnTo>
                  <a:pt x="3736847" y="897635"/>
                </a:lnTo>
                <a:lnTo>
                  <a:pt x="3706367" y="912875"/>
                </a:lnTo>
                <a:lnTo>
                  <a:pt x="3674363" y="928115"/>
                </a:lnTo>
                <a:lnTo>
                  <a:pt x="3611879" y="957071"/>
                </a:lnTo>
                <a:lnTo>
                  <a:pt x="3547871" y="986027"/>
                </a:lnTo>
                <a:lnTo>
                  <a:pt x="3485387" y="1016507"/>
                </a:lnTo>
                <a:lnTo>
                  <a:pt x="3421379" y="1045463"/>
                </a:lnTo>
                <a:lnTo>
                  <a:pt x="3357371" y="1074419"/>
                </a:lnTo>
                <a:lnTo>
                  <a:pt x="3293363" y="1103375"/>
                </a:lnTo>
                <a:lnTo>
                  <a:pt x="3227831" y="1132331"/>
                </a:lnTo>
                <a:lnTo>
                  <a:pt x="3162299" y="1161287"/>
                </a:lnTo>
                <a:lnTo>
                  <a:pt x="3096767" y="1190243"/>
                </a:lnTo>
                <a:lnTo>
                  <a:pt x="3031235" y="1219203"/>
                </a:lnTo>
                <a:lnTo>
                  <a:pt x="2964179" y="1246635"/>
                </a:lnTo>
                <a:lnTo>
                  <a:pt x="2897123" y="1274067"/>
                </a:lnTo>
                <a:lnTo>
                  <a:pt x="2830067" y="1301499"/>
                </a:lnTo>
                <a:lnTo>
                  <a:pt x="2759963" y="1328931"/>
                </a:lnTo>
                <a:lnTo>
                  <a:pt x="2691383" y="1354839"/>
                </a:lnTo>
                <a:lnTo>
                  <a:pt x="2621279" y="1380747"/>
                </a:lnTo>
                <a:lnTo>
                  <a:pt x="2548127" y="1406655"/>
                </a:lnTo>
                <a:lnTo>
                  <a:pt x="2513075" y="1418847"/>
                </a:lnTo>
                <a:lnTo>
                  <a:pt x="2476499" y="1432563"/>
                </a:lnTo>
                <a:lnTo>
                  <a:pt x="2439923" y="1444755"/>
                </a:lnTo>
                <a:lnTo>
                  <a:pt x="2403347" y="1456947"/>
                </a:lnTo>
                <a:lnTo>
                  <a:pt x="2365247" y="1469139"/>
                </a:lnTo>
                <a:lnTo>
                  <a:pt x="2328671" y="1481331"/>
                </a:lnTo>
                <a:lnTo>
                  <a:pt x="2290571" y="1493523"/>
                </a:lnTo>
                <a:lnTo>
                  <a:pt x="2252471" y="1504191"/>
                </a:lnTo>
                <a:lnTo>
                  <a:pt x="2214371" y="1516383"/>
                </a:lnTo>
                <a:lnTo>
                  <a:pt x="2176271" y="1527051"/>
                </a:lnTo>
                <a:lnTo>
                  <a:pt x="2136647" y="1539243"/>
                </a:lnTo>
                <a:lnTo>
                  <a:pt x="2098547" y="1549911"/>
                </a:lnTo>
                <a:lnTo>
                  <a:pt x="2058923" y="1562103"/>
                </a:lnTo>
                <a:lnTo>
                  <a:pt x="2019299" y="1572771"/>
                </a:lnTo>
                <a:lnTo>
                  <a:pt x="1978151" y="1583439"/>
                </a:lnTo>
                <a:lnTo>
                  <a:pt x="1938527" y="1594107"/>
                </a:lnTo>
                <a:lnTo>
                  <a:pt x="1897379" y="1603251"/>
                </a:lnTo>
                <a:lnTo>
                  <a:pt x="1854707" y="1613919"/>
                </a:lnTo>
                <a:lnTo>
                  <a:pt x="1813559" y="1624587"/>
                </a:lnTo>
                <a:lnTo>
                  <a:pt x="1770887" y="1633731"/>
                </a:lnTo>
                <a:lnTo>
                  <a:pt x="1729739" y="1644399"/>
                </a:lnTo>
                <a:lnTo>
                  <a:pt x="1687067" y="1653543"/>
                </a:lnTo>
                <a:lnTo>
                  <a:pt x="1642871" y="1662687"/>
                </a:lnTo>
                <a:lnTo>
                  <a:pt x="1600199" y="1671831"/>
                </a:lnTo>
                <a:lnTo>
                  <a:pt x="1556003" y="1680975"/>
                </a:lnTo>
                <a:lnTo>
                  <a:pt x="1511807" y="1688595"/>
                </a:lnTo>
                <a:lnTo>
                  <a:pt x="1466087" y="1697739"/>
                </a:lnTo>
                <a:lnTo>
                  <a:pt x="1420367" y="1706883"/>
                </a:lnTo>
                <a:lnTo>
                  <a:pt x="1374647" y="1714503"/>
                </a:lnTo>
                <a:lnTo>
                  <a:pt x="1328927" y="1722123"/>
                </a:lnTo>
                <a:lnTo>
                  <a:pt x="1283207" y="1729743"/>
                </a:lnTo>
                <a:lnTo>
                  <a:pt x="1235963" y="1737363"/>
                </a:lnTo>
                <a:lnTo>
                  <a:pt x="1188719" y="1744983"/>
                </a:lnTo>
                <a:lnTo>
                  <a:pt x="1139951" y="1751079"/>
                </a:lnTo>
                <a:lnTo>
                  <a:pt x="1091183" y="1757175"/>
                </a:lnTo>
                <a:lnTo>
                  <a:pt x="1042415" y="1764795"/>
                </a:lnTo>
                <a:lnTo>
                  <a:pt x="993647" y="1770891"/>
                </a:lnTo>
                <a:lnTo>
                  <a:pt x="943355" y="1776987"/>
                </a:lnTo>
                <a:lnTo>
                  <a:pt x="893063" y="1783083"/>
                </a:lnTo>
                <a:lnTo>
                  <a:pt x="841247" y="1787655"/>
                </a:lnTo>
                <a:lnTo>
                  <a:pt x="789431" y="1793751"/>
                </a:lnTo>
                <a:lnTo>
                  <a:pt x="737615" y="1798323"/>
                </a:lnTo>
                <a:lnTo>
                  <a:pt x="685799" y="1802895"/>
                </a:lnTo>
                <a:lnTo>
                  <a:pt x="632459" y="1807467"/>
                </a:lnTo>
                <a:lnTo>
                  <a:pt x="579119" y="1812039"/>
                </a:lnTo>
                <a:lnTo>
                  <a:pt x="524255" y="1815087"/>
                </a:lnTo>
                <a:lnTo>
                  <a:pt x="469391" y="1819659"/>
                </a:lnTo>
                <a:lnTo>
                  <a:pt x="414527" y="1822707"/>
                </a:lnTo>
                <a:lnTo>
                  <a:pt x="358139" y="1825755"/>
                </a:lnTo>
                <a:lnTo>
                  <a:pt x="301751" y="1828803"/>
                </a:lnTo>
                <a:lnTo>
                  <a:pt x="243839" y="1831851"/>
                </a:lnTo>
                <a:lnTo>
                  <a:pt x="187451" y="1833375"/>
                </a:lnTo>
                <a:lnTo>
                  <a:pt x="129539" y="1836423"/>
                </a:lnTo>
                <a:lnTo>
                  <a:pt x="70103" y="1836423"/>
                </a:lnTo>
                <a:lnTo>
                  <a:pt x="10667" y="1839471"/>
                </a:lnTo>
                <a:lnTo>
                  <a:pt x="0" y="1839471"/>
                </a:lnTo>
              </a:path>
              <a:path w="7559040" h="2308859">
                <a:moveTo>
                  <a:pt x="7559039" y="890015"/>
                </a:moveTo>
                <a:lnTo>
                  <a:pt x="7470647" y="868679"/>
                </a:lnTo>
                <a:lnTo>
                  <a:pt x="7405115" y="851915"/>
                </a:lnTo>
                <a:lnTo>
                  <a:pt x="7338059" y="836675"/>
                </a:lnTo>
                <a:lnTo>
                  <a:pt x="7272527" y="821435"/>
                </a:lnTo>
                <a:lnTo>
                  <a:pt x="7205471" y="806195"/>
                </a:lnTo>
                <a:lnTo>
                  <a:pt x="7139939" y="790955"/>
                </a:lnTo>
                <a:lnTo>
                  <a:pt x="7071359" y="775715"/>
                </a:lnTo>
                <a:lnTo>
                  <a:pt x="7005827" y="760475"/>
                </a:lnTo>
                <a:lnTo>
                  <a:pt x="6938771" y="745235"/>
                </a:lnTo>
                <a:lnTo>
                  <a:pt x="6871715" y="731519"/>
                </a:lnTo>
                <a:lnTo>
                  <a:pt x="6804659" y="716279"/>
                </a:lnTo>
                <a:lnTo>
                  <a:pt x="6737603" y="702563"/>
                </a:lnTo>
                <a:lnTo>
                  <a:pt x="6670547" y="688847"/>
                </a:lnTo>
                <a:lnTo>
                  <a:pt x="6601967" y="676655"/>
                </a:lnTo>
                <a:lnTo>
                  <a:pt x="6534911" y="662939"/>
                </a:lnTo>
                <a:lnTo>
                  <a:pt x="6466331" y="650747"/>
                </a:lnTo>
                <a:lnTo>
                  <a:pt x="6399275" y="637031"/>
                </a:lnTo>
                <a:lnTo>
                  <a:pt x="6330695" y="624839"/>
                </a:lnTo>
                <a:lnTo>
                  <a:pt x="6262115" y="612647"/>
                </a:lnTo>
                <a:lnTo>
                  <a:pt x="6195059" y="601979"/>
                </a:lnTo>
                <a:lnTo>
                  <a:pt x="6126479" y="589787"/>
                </a:lnTo>
                <a:lnTo>
                  <a:pt x="6056375" y="579119"/>
                </a:lnTo>
                <a:lnTo>
                  <a:pt x="5987795" y="568451"/>
                </a:lnTo>
                <a:lnTo>
                  <a:pt x="5919215" y="557783"/>
                </a:lnTo>
                <a:lnTo>
                  <a:pt x="5849111" y="548639"/>
                </a:lnTo>
                <a:lnTo>
                  <a:pt x="5779007" y="539495"/>
                </a:lnTo>
                <a:lnTo>
                  <a:pt x="5710427" y="528827"/>
                </a:lnTo>
                <a:lnTo>
                  <a:pt x="5640323" y="521207"/>
                </a:lnTo>
                <a:lnTo>
                  <a:pt x="5570219" y="513587"/>
                </a:lnTo>
                <a:lnTo>
                  <a:pt x="5498591" y="504443"/>
                </a:lnTo>
                <a:lnTo>
                  <a:pt x="5428487" y="498347"/>
                </a:lnTo>
                <a:lnTo>
                  <a:pt x="5356859" y="490727"/>
                </a:lnTo>
                <a:lnTo>
                  <a:pt x="5285231" y="483107"/>
                </a:lnTo>
                <a:lnTo>
                  <a:pt x="5215127" y="478535"/>
                </a:lnTo>
                <a:lnTo>
                  <a:pt x="5143499" y="472439"/>
                </a:lnTo>
                <a:lnTo>
                  <a:pt x="5070347" y="467867"/>
                </a:lnTo>
                <a:lnTo>
                  <a:pt x="4998719" y="463295"/>
                </a:lnTo>
                <a:lnTo>
                  <a:pt x="4925567" y="458723"/>
                </a:lnTo>
                <a:lnTo>
                  <a:pt x="4852415" y="455675"/>
                </a:lnTo>
                <a:lnTo>
                  <a:pt x="4779263" y="452627"/>
                </a:lnTo>
                <a:lnTo>
                  <a:pt x="4706111" y="449579"/>
                </a:lnTo>
                <a:lnTo>
                  <a:pt x="4631435" y="448055"/>
                </a:lnTo>
                <a:lnTo>
                  <a:pt x="4556759" y="446531"/>
                </a:lnTo>
                <a:lnTo>
                  <a:pt x="4483607" y="445007"/>
                </a:lnTo>
                <a:lnTo>
                  <a:pt x="4332731" y="445007"/>
                </a:lnTo>
                <a:lnTo>
                  <a:pt x="4256531" y="446531"/>
                </a:lnTo>
                <a:lnTo>
                  <a:pt x="4181855" y="448055"/>
                </a:lnTo>
                <a:lnTo>
                  <a:pt x="4104131" y="449579"/>
                </a:lnTo>
                <a:lnTo>
                  <a:pt x="4027931" y="452627"/>
                </a:lnTo>
                <a:lnTo>
                  <a:pt x="3950207" y="457199"/>
                </a:lnTo>
                <a:lnTo>
                  <a:pt x="3874007" y="460247"/>
                </a:lnTo>
                <a:lnTo>
                  <a:pt x="3794759" y="464819"/>
                </a:lnTo>
                <a:lnTo>
                  <a:pt x="3717035" y="470915"/>
                </a:lnTo>
                <a:lnTo>
                  <a:pt x="3637787" y="477011"/>
                </a:lnTo>
                <a:lnTo>
                  <a:pt x="3558539" y="483107"/>
                </a:lnTo>
                <a:lnTo>
                  <a:pt x="3479291" y="490727"/>
                </a:lnTo>
                <a:lnTo>
                  <a:pt x="3400043" y="499871"/>
                </a:lnTo>
                <a:lnTo>
                  <a:pt x="3319271" y="509015"/>
                </a:lnTo>
                <a:lnTo>
                  <a:pt x="3238499" y="518159"/>
                </a:lnTo>
                <a:lnTo>
                  <a:pt x="3157727" y="528827"/>
                </a:lnTo>
                <a:lnTo>
                  <a:pt x="3075431" y="539495"/>
                </a:lnTo>
                <a:lnTo>
                  <a:pt x="2993135" y="551687"/>
                </a:lnTo>
                <a:lnTo>
                  <a:pt x="2910839" y="563879"/>
                </a:lnTo>
                <a:lnTo>
                  <a:pt x="2827019" y="577595"/>
                </a:lnTo>
                <a:lnTo>
                  <a:pt x="2743199" y="592835"/>
                </a:lnTo>
                <a:lnTo>
                  <a:pt x="2659379" y="608075"/>
                </a:lnTo>
                <a:lnTo>
                  <a:pt x="2574035" y="623315"/>
                </a:lnTo>
                <a:lnTo>
                  <a:pt x="2488691" y="640079"/>
                </a:lnTo>
                <a:lnTo>
                  <a:pt x="2403347" y="658367"/>
                </a:lnTo>
                <a:lnTo>
                  <a:pt x="2316479" y="676655"/>
                </a:lnTo>
                <a:lnTo>
                  <a:pt x="2231135" y="694943"/>
                </a:lnTo>
                <a:lnTo>
                  <a:pt x="2142743" y="716279"/>
                </a:lnTo>
                <a:lnTo>
                  <a:pt x="2055875" y="736091"/>
                </a:lnTo>
                <a:lnTo>
                  <a:pt x="1965959" y="757427"/>
                </a:lnTo>
                <a:lnTo>
                  <a:pt x="1877567" y="780287"/>
                </a:lnTo>
                <a:lnTo>
                  <a:pt x="1787651" y="804671"/>
                </a:lnTo>
                <a:lnTo>
                  <a:pt x="1697735" y="829055"/>
                </a:lnTo>
                <a:lnTo>
                  <a:pt x="1607819" y="854963"/>
                </a:lnTo>
                <a:lnTo>
                  <a:pt x="1516379" y="880871"/>
                </a:lnTo>
                <a:lnTo>
                  <a:pt x="1424939" y="909827"/>
                </a:lnTo>
                <a:lnTo>
                  <a:pt x="1331975" y="937259"/>
                </a:lnTo>
                <a:lnTo>
                  <a:pt x="1239011" y="967739"/>
                </a:lnTo>
                <a:lnTo>
                  <a:pt x="1146047" y="998219"/>
                </a:lnTo>
                <a:lnTo>
                  <a:pt x="1051559" y="1028699"/>
                </a:lnTo>
                <a:lnTo>
                  <a:pt x="955547" y="1060703"/>
                </a:lnTo>
                <a:lnTo>
                  <a:pt x="861059" y="1094231"/>
                </a:lnTo>
                <a:lnTo>
                  <a:pt x="765047" y="1129283"/>
                </a:lnTo>
                <a:lnTo>
                  <a:pt x="667511" y="1164335"/>
                </a:lnTo>
                <a:lnTo>
                  <a:pt x="569975" y="1200911"/>
                </a:lnTo>
                <a:lnTo>
                  <a:pt x="472439" y="1237491"/>
                </a:lnTo>
                <a:lnTo>
                  <a:pt x="373379" y="1277115"/>
                </a:lnTo>
                <a:lnTo>
                  <a:pt x="274319" y="1316739"/>
                </a:lnTo>
                <a:lnTo>
                  <a:pt x="173735" y="1356363"/>
                </a:lnTo>
                <a:lnTo>
                  <a:pt x="71627" y="1399035"/>
                </a:lnTo>
                <a:lnTo>
                  <a:pt x="0" y="1429515"/>
                </a:lnTo>
              </a:path>
              <a:path w="7559040" h="2308859">
                <a:moveTo>
                  <a:pt x="7559039" y="2308862"/>
                </a:moveTo>
                <a:lnTo>
                  <a:pt x="7473695" y="2308862"/>
                </a:lnTo>
                <a:lnTo>
                  <a:pt x="7405115" y="2307338"/>
                </a:lnTo>
                <a:lnTo>
                  <a:pt x="7338059" y="2305814"/>
                </a:lnTo>
                <a:lnTo>
                  <a:pt x="7271003" y="2304290"/>
                </a:lnTo>
                <a:lnTo>
                  <a:pt x="7205471" y="2302766"/>
                </a:lnTo>
                <a:lnTo>
                  <a:pt x="7139939" y="2301242"/>
                </a:lnTo>
                <a:lnTo>
                  <a:pt x="7074407" y="2296670"/>
                </a:lnTo>
                <a:lnTo>
                  <a:pt x="7010399" y="2293622"/>
                </a:lnTo>
                <a:lnTo>
                  <a:pt x="6947915" y="2289050"/>
                </a:lnTo>
                <a:lnTo>
                  <a:pt x="6885431" y="2286002"/>
                </a:lnTo>
                <a:lnTo>
                  <a:pt x="6822947" y="2281430"/>
                </a:lnTo>
                <a:lnTo>
                  <a:pt x="6761987" y="2275334"/>
                </a:lnTo>
                <a:lnTo>
                  <a:pt x="6701027" y="2270762"/>
                </a:lnTo>
                <a:lnTo>
                  <a:pt x="6640067" y="2264666"/>
                </a:lnTo>
                <a:lnTo>
                  <a:pt x="6580631" y="2258570"/>
                </a:lnTo>
                <a:lnTo>
                  <a:pt x="6521195" y="2250950"/>
                </a:lnTo>
                <a:lnTo>
                  <a:pt x="6463283" y="2244854"/>
                </a:lnTo>
                <a:lnTo>
                  <a:pt x="6405371" y="2237234"/>
                </a:lnTo>
                <a:lnTo>
                  <a:pt x="6347459" y="2229614"/>
                </a:lnTo>
                <a:lnTo>
                  <a:pt x="6291071" y="2220470"/>
                </a:lnTo>
                <a:lnTo>
                  <a:pt x="6234683" y="2212850"/>
                </a:lnTo>
                <a:lnTo>
                  <a:pt x="6179819" y="2203706"/>
                </a:lnTo>
                <a:lnTo>
                  <a:pt x="6123431" y="2194562"/>
                </a:lnTo>
                <a:lnTo>
                  <a:pt x="6068567" y="2183894"/>
                </a:lnTo>
                <a:lnTo>
                  <a:pt x="6015227" y="2174750"/>
                </a:lnTo>
                <a:lnTo>
                  <a:pt x="5961887" y="2164082"/>
                </a:lnTo>
                <a:lnTo>
                  <a:pt x="5908547" y="2153414"/>
                </a:lnTo>
                <a:lnTo>
                  <a:pt x="5855207" y="2142747"/>
                </a:lnTo>
                <a:lnTo>
                  <a:pt x="5803391" y="2132079"/>
                </a:lnTo>
                <a:lnTo>
                  <a:pt x="5753099" y="2119887"/>
                </a:lnTo>
                <a:lnTo>
                  <a:pt x="5701283" y="2107695"/>
                </a:lnTo>
                <a:lnTo>
                  <a:pt x="5650991" y="2095503"/>
                </a:lnTo>
                <a:lnTo>
                  <a:pt x="5600699" y="2083311"/>
                </a:lnTo>
                <a:lnTo>
                  <a:pt x="5551931" y="2071119"/>
                </a:lnTo>
                <a:lnTo>
                  <a:pt x="5503163" y="2057403"/>
                </a:lnTo>
                <a:lnTo>
                  <a:pt x="5454395" y="2043687"/>
                </a:lnTo>
                <a:lnTo>
                  <a:pt x="5405627" y="2029971"/>
                </a:lnTo>
                <a:lnTo>
                  <a:pt x="5358383" y="2016255"/>
                </a:lnTo>
                <a:lnTo>
                  <a:pt x="5311139" y="2002539"/>
                </a:lnTo>
                <a:lnTo>
                  <a:pt x="5265419" y="1988823"/>
                </a:lnTo>
                <a:lnTo>
                  <a:pt x="5218175" y="1973583"/>
                </a:lnTo>
                <a:lnTo>
                  <a:pt x="5172455" y="1958343"/>
                </a:lnTo>
                <a:lnTo>
                  <a:pt x="5128259" y="1943103"/>
                </a:lnTo>
                <a:lnTo>
                  <a:pt x="5082539" y="1927863"/>
                </a:lnTo>
                <a:lnTo>
                  <a:pt x="5036819" y="1912623"/>
                </a:lnTo>
                <a:lnTo>
                  <a:pt x="4994147" y="1897383"/>
                </a:lnTo>
                <a:lnTo>
                  <a:pt x="4949951" y="1880619"/>
                </a:lnTo>
                <a:lnTo>
                  <a:pt x="4907279" y="1863855"/>
                </a:lnTo>
                <a:lnTo>
                  <a:pt x="4863083" y="1847091"/>
                </a:lnTo>
                <a:lnTo>
                  <a:pt x="4820411" y="1831851"/>
                </a:lnTo>
                <a:lnTo>
                  <a:pt x="4777739" y="1813563"/>
                </a:lnTo>
                <a:lnTo>
                  <a:pt x="4736591" y="1798323"/>
                </a:lnTo>
                <a:lnTo>
                  <a:pt x="4695443" y="1780035"/>
                </a:lnTo>
                <a:lnTo>
                  <a:pt x="4654295" y="1763271"/>
                </a:lnTo>
                <a:lnTo>
                  <a:pt x="4613147" y="1744983"/>
                </a:lnTo>
                <a:lnTo>
                  <a:pt x="4573523" y="1726695"/>
                </a:lnTo>
                <a:lnTo>
                  <a:pt x="4532375" y="1709931"/>
                </a:lnTo>
                <a:lnTo>
                  <a:pt x="4492751" y="1691643"/>
                </a:lnTo>
                <a:lnTo>
                  <a:pt x="4453127" y="1673355"/>
                </a:lnTo>
                <a:lnTo>
                  <a:pt x="4415027" y="1655067"/>
                </a:lnTo>
                <a:lnTo>
                  <a:pt x="4375403" y="1636779"/>
                </a:lnTo>
                <a:lnTo>
                  <a:pt x="4337303" y="1618491"/>
                </a:lnTo>
                <a:lnTo>
                  <a:pt x="4299203" y="1598679"/>
                </a:lnTo>
                <a:lnTo>
                  <a:pt x="4261103" y="1580391"/>
                </a:lnTo>
                <a:lnTo>
                  <a:pt x="4223003" y="1562103"/>
                </a:lnTo>
                <a:lnTo>
                  <a:pt x="4186427" y="1542291"/>
                </a:lnTo>
                <a:lnTo>
                  <a:pt x="4148327" y="1522479"/>
                </a:lnTo>
                <a:lnTo>
                  <a:pt x="4113275" y="1504191"/>
                </a:lnTo>
                <a:lnTo>
                  <a:pt x="4076699" y="1484379"/>
                </a:lnTo>
                <a:lnTo>
                  <a:pt x="4040123" y="1464567"/>
                </a:lnTo>
                <a:lnTo>
                  <a:pt x="4003547" y="1444755"/>
                </a:lnTo>
                <a:lnTo>
                  <a:pt x="3968495" y="1424943"/>
                </a:lnTo>
                <a:lnTo>
                  <a:pt x="3931919" y="1405131"/>
                </a:lnTo>
                <a:lnTo>
                  <a:pt x="3896867" y="1386843"/>
                </a:lnTo>
                <a:lnTo>
                  <a:pt x="3863339" y="1367031"/>
                </a:lnTo>
                <a:lnTo>
                  <a:pt x="3828287" y="1347219"/>
                </a:lnTo>
                <a:lnTo>
                  <a:pt x="3793235" y="1325883"/>
                </a:lnTo>
                <a:lnTo>
                  <a:pt x="3758183" y="1306071"/>
                </a:lnTo>
                <a:lnTo>
                  <a:pt x="3724655" y="1286259"/>
                </a:lnTo>
                <a:lnTo>
                  <a:pt x="3691127" y="1266447"/>
                </a:lnTo>
                <a:lnTo>
                  <a:pt x="3657599" y="1246635"/>
                </a:lnTo>
                <a:lnTo>
                  <a:pt x="3622547" y="1226823"/>
                </a:lnTo>
                <a:lnTo>
                  <a:pt x="3589019" y="1207011"/>
                </a:lnTo>
                <a:lnTo>
                  <a:pt x="3557015" y="1185671"/>
                </a:lnTo>
                <a:lnTo>
                  <a:pt x="3523487" y="1165859"/>
                </a:lnTo>
                <a:lnTo>
                  <a:pt x="3489959" y="1146047"/>
                </a:lnTo>
                <a:lnTo>
                  <a:pt x="3457955" y="1126235"/>
                </a:lnTo>
                <a:lnTo>
                  <a:pt x="3424427" y="1106423"/>
                </a:lnTo>
                <a:lnTo>
                  <a:pt x="3392423" y="1085087"/>
                </a:lnTo>
                <a:lnTo>
                  <a:pt x="3328415" y="1045463"/>
                </a:lnTo>
                <a:lnTo>
                  <a:pt x="3264407" y="1005839"/>
                </a:lnTo>
                <a:lnTo>
                  <a:pt x="3200399" y="966215"/>
                </a:lnTo>
                <a:lnTo>
                  <a:pt x="3168395" y="946403"/>
                </a:lnTo>
                <a:lnTo>
                  <a:pt x="3136391" y="926591"/>
                </a:lnTo>
                <a:lnTo>
                  <a:pt x="3073907" y="886967"/>
                </a:lnTo>
                <a:lnTo>
                  <a:pt x="3011423" y="848867"/>
                </a:lnTo>
                <a:lnTo>
                  <a:pt x="2948939" y="810767"/>
                </a:lnTo>
                <a:lnTo>
                  <a:pt x="2887979" y="772667"/>
                </a:lnTo>
                <a:lnTo>
                  <a:pt x="2825495" y="734567"/>
                </a:lnTo>
                <a:lnTo>
                  <a:pt x="2763011" y="697991"/>
                </a:lnTo>
                <a:lnTo>
                  <a:pt x="2700527" y="661415"/>
                </a:lnTo>
                <a:lnTo>
                  <a:pt x="2639567" y="624839"/>
                </a:lnTo>
                <a:lnTo>
                  <a:pt x="2578607" y="589787"/>
                </a:lnTo>
                <a:lnTo>
                  <a:pt x="2516123" y="554735"/>
                </a:lnTo>
                <a:lnTo>
                  <a:pt x="2453639" y="521207"/>
                </a:lnTo>
                <a:lnTo>
                  <a:pt x="2391155" y="487679"/>
                </a:lnTo>
                <a:lnTo>
                  <a:pt x="2328671" y="455675"/>
                </a:lnTo>
                <a:lnTo>
                  <a:pt x="2266187" y="425195"/>
                </a:lnTo>
                <a:lnTo>
                  <a:pt x="2202179" y="393191"/>
                </a:lnTo>
                <a:lnTo>
                  <a:pt x="2138171" y="364235"/>
                </a:lnTo>
                <a:lnTo>
                  <a:pt x="2074163" y="335279"/>
                </a:lnTo>
                <a:lnTo>
                  <a:pt x="2010155" y="307847"/>
                </a:lnTo>
                <a:lnTo>
                  <a:pt x="1944623" y="281939"/>
                </a:lnTo>
                <a:lnTo>
                  <a:pt x="1879091" y="256031"/>
                </a:lnTo>
                <a:lnTo>
                  <a:pt x="1813559" y="231647"/>
                </a:lnTo>
                <a:lnTo>
                  <a:pt x="1744979" y="208787"/>
                </a:lnTo>
                <a:lnTo>
                  <a:pt x="1677923" y="187451"/>
                </a:lnTo>
                <a:lnTo>
                  <a:pt x="1609343" y="167639"/>
                </a:lnTo>
                <a:lnTo>
                  <a:pt x="1539239" y="149351"/>
                </a:lnTo>
                <a:lnTo>
                  <a:pt x="1469135" y="131063"/>
                </a:lnTo>
                <a:lnTo>
                  <a:pt x="1397507" y="115823"/>
                </a:lnTo>
                <a:lnTo>
                  <a:pt x="1325879" y="100583"/>
                </a:lnTo>
                <a:lnTo>
                  <a:pt x="1252727" y="88391"/>
                </a:lnTo>
                <a:lnTo>
                  <a:pt x="1178051" y="76199"/>
                </a:lnTo>
                <a:lnTo>
                  <a:pt x="1103375" y="67055"/>
                </a:lnTo>
                <a:lnTo>
                  <a:pt x="1063751" y="62483"/>
                </a:lnTo>
                <a:lnTo>
                  <a:pt x="1025651" y="57911"/>
                </a:lnTo>
                <a:lnTo>
                  <a:pt x="987551" y="54863"/>
                </a:lnTo>
                <a:lnTo>
                  <a:pt x="947927" y="51815"/>
                </a:lnTo>
                <a:lnTo>
                  <a:pt x="908303" y="48767"/>
                </a:lnTo>
                <a:lnTo>
                  <a:pt x="868679" y="47243"/>
                </a:lnTo>
                <a:lnTo>
                  <a:pt x="829055" y="45719"/>
                </a:lnTo>
                <a:lnTo>
                  <a:pt x="787907" y="45719"/>
                </a:lnTo>
                <a:lnTo>
                  <a:pt x="746759" y="44195"/>
                </a:lnTo>
                <a:lnTo>
                  <a:pt x="705611" y="44195"/>
                </a:lnTo>
                <a:lnTo>
                  <a:pt x="163067" y="91439"/>
                </a:lnTo>
                <a:lnTo>
                  <a:pt x="0" y="152399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94430" y="88900"/>
            <a:ext cx="24765" cy="1188720"/>
          </a:xfrm>
          <a:custGeom>
            <a:avLst/>
            <a:gdLst/>
            <a:ahLst/>
            <a:cxnLst/>
            <a:rect l="l" t="t" r="r" b="b"/>
            <a:pathLst>
              <a:path w="24764" h="1188720">
                <a:moveTo>
                  <a:pt x="24383" y="0"/>
                </a:moveTo>
                <a:lnTo>
                  <a:pt x="0" y="0"/>
                </a:lnTo>
                <a:lnTo>
                  <a:pt x="0" y="1188719"/>
                </a:lnTo>
                <a:lnTo>
                  <a:pt x="24383" y="1188719"/>
                </a:lnTo>
                <a:lnTo>
                  <a:pt x="24383" y="0"/>
                </a:lnTo>
                <a:close/>
              </a:path>
            </a:pathLst>
          </a:custGeom>
          <a:solidFill>
            <a:srgbClr val="6DCF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270" y="953003"/>
            <a:ext cx="396240" cy="1079500"/>
          </a:xfrm>
          <a:custGeom>
            <a:avLst/>
            <a:gdLst/>
            <a:ahLst/>
            <a:cxnLst/>
            <a:rect l="l" t="t" r="r" b="b"/>
            <a:pathLst>
              <a:path w="396240" h="1079500">
                <a:moveTo>
                  <a:pt x="396239" y="0"/>
                </a:moveTo>
                <a:lnTo>
                  <a:pt x="0" y="0"/>
                </a:lnTo>
                <a:lnTo>
                  <a:pt x="0" y="1078991"/>
                </a:lnTo>
                <a:lnTo>
                  <a:pt x="396239" y="1078991"/>
                </a:lnTo>
                <a:lnTo>
                  <a:pt x="396239" y="0"/>
                </a:lnTo>
                <a:close/>
              </a:path>
            </a:pathLst>
          </a:custGeom>
          <a:solidFill>
            <a:srgbClr val="00B1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0218" y="837695"/>
            <a:ext cx="6717031" cy="3790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s-ZA" sz="1400" b="1" dirty="0">
                <a:solidFill>
                  <a:srgbClr val="00AEEF"/>
                </a:solidFill>
                <a:latin typeface="Trebuchet MS" panose="020B0603020202020204" pitchFamily="34" charset="0"/>
                <a:cs typeface="Arial"/>
              </a:rPr>
              <a:t>CBS – </a:t>
            </a:r>
            <a:r>
              <a:rPr lang="ru-RU" sz="1400" b="1" dirty="0">
                <a:solidFill>
                  <a:srgbClr val="00AEEF"/>
                </a:solidFill>
                <a:latin typeface="Trebuchet MS" panose="020B0603020202020204" pitchFamily="34" charset="0"/>
                <a:cs typeface="Arial"/>
              </a:rPr>
              <a:t>КАНАЛЬНАЯ РЕШЕТКА С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00AEEF"/>
                </a:solidFill>
                <a:latin typeface="Trebuchet MS" panose="020B0603020202020204" pitchFamily="34" charset="0"/>
                <a:cs typeface="Arial"/>
              </a:rPr>
              <a:t>ПЕРФОРИРОВАННЫМ ПОЛОТНОМ </a:t>
            </a:r>
          </a:p>
          <a:p>
            <a:pPr marL="12700" marR="38735" algn="just">
              <a:spcBef>
                <a:spcPts val="1125"/>
              </a:spcBef>
            </a:pPr>
            <a:r>
              <a:rPr lang="ru-RU" sz="1200" spc="-60" dirty="0">
                <a:latin typeface="Trebuchet MS" panose="020B0603020202020204" pitchFamily="34" charset="0"/>
                <a:cs typeface="Trebuchet MS"/>
              </a:rPr>
              <a:t>Средне-тонкая фильтрация является одной из первых, которую следует учитывать на очистных сооружениях гражданских или промышленных сточных вод. Она предназначена для улавливания и удаления крупных твердых частиц, которые могут повредить и/или замедлить процессы очистки и оборудование установки или заблокировать трубы. Это особенно важно перед насосными станциями для защиты электрических насосов.                                         </a:t>
            </a:r>
          </a:p>
          <a:p>
            <a:pPr marL="12700" marR="38735" algn="just">
              <a:spcBef>
                <a:spcPts val="1125"/>
              </a:spcBef>
            </a:pPr>
            <a:r>
              <a:rPr lang="ru-RU" sz="1200" spc="-60" dirty="0">
                <a:latin typeface="Trebuchet MS" panose="020B0603020202020204" pitchFamily="34" charset="0"/>
                <a:cs typeface="Trebuchet MS"/>
              </a:rPr>
              <a:t>Решетка специально разработана для средне-тонкой фильтрации сточных вод, поступающих на установку. </a:t>
            </a:r>
          </a:p>
          <a:p>
            <a:pPr marL="12700" marR="38735" algn="just">
              <a:spcBef>
                <a:spcPts val="1125"/>
              </a:spcBef>
            </a:pPr>
            <a:r>
              <a:rPr lang="ru-RU" sz="1200" spc="-60" dirty="0">
                <a:latin typeface="Trebuchet MS" panose="020B0603020202020204" pitchFamily="34" charset="0"/>
                <a:cs typeface="Trebuchet MS"/>
              </a:rPr>
              <a:t>Степень фильтрации выбирается в зависимости от типа и концентрации материала, который предположительно будет отводиться и в соответствии с принятой схемой процесса очистки.              Благодаря сетчатому полотну, состоящему из неподвижной перфорированной сетки, эта установка способна задерживать крупные твердые частицы (больше отверстия фильтрации), поднимать их из потока воды с помощью нейлоновых щеток и выносить в верхнюю зону.</a:t>
            </a:r>
          </a:p>
          <a:p>
            <a:pPr marL="12700" marR="38735" algn="just">
              <a:lnSpc>
                <a:spcPct val="99600"/>
              </a:lnSpc>
              <a:spcBef>
                <a:spcPts val="1125"/>
              </a:spcBef>
            </a:pPr>
            <a:r>
              <a:rPr lang="ru-RU" sz="1200" spc="-60" dirty="0">
                <a:latin typeface="Trebuchet MS" panose="020B0603020202020204" pitchFamily="34" charset="0"/>
                <a:cs typeface="Trebuchet MS"/>
              </a:rPr>
              <a:t>Вверху установлена система механической очистки, называемая гребнем для очистки, заставляющего просеянный материал падать в контейнер для сбора или в транспортер для следующей технологической цепочки отчистки.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0218" y="4775344"/>
            <a:ext cx="6564632" cy="16100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100" b="1" spc="-10" dirty="0">
                <a:latin typeface="Trebuchet MS"/>
                <a:cs typeface="Trebuchet MS"/>
              </a:rPr>
              <a:t>ОБЛАСТИ ПРИМЕНЕНИЯ</a:t>
            </a:r>
          </a:p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Trebuchet MS"/>
              </a:rPr>
              <a:t>гражданские</a:t>
            </a:r>
            <a:r>
              <a:rPr lang="ru-RU" sz="1100" spc="-80" dirty="0">
                <a:latin typeface="Trebuchet MS"/>
                <a:cs typeface="Trebuchet MS"/>
              </a:rPr>
              <a:t> очистные сооружения-очистка сточных вод</a:t>
            </a:r>
          </a:p>
          <a:p>
            <a:pPr marL="183515" indent="-1714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dirty="0">
                <a:latin typeface="Trebuchet MS"/>
                <a:cs typeface="Trebuchet MS"/>
              </a:rPr>
              <a:t>промышленные очистные сооружения</a:t>
            </a:r>
            <a:endParaRPr lang="ts-ZA" sz="1100" dirty="0">
              <a:latin typeface="Trebuchet MS"/>
              <a:cs typeface="Trebuchet MS"/>
            </a:endParaRP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10" dirty="0">
                <a:latin typeface="Trebuchet MS"/>
                <a:cs typeface="Trebuchet MS"/>
              </a:rPr>
              <a:t>кожевенный завод</a:t>
            </a: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10" dirty="0">
                <a:latin typeface="Trebuchet MS"/>
                <a:cs typeface="Trebuchet MS"/>
              </a:rPr>
              <a:t>прачечные</a:t>
            </a: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10" dirty="0">
                <a:latin typeface="Trebuchet MS"/>
                <a:cs typeface="Trebuchet MS"/>
              </a:rPr>
              <a:t>скотобойни</a:t>
            </a: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10" dirty="0">
                <a:latin typeface="Trebuchet MS"/>
                <a:cs typeface="Trebuchet MS"/>
              </a:rPr>
              <a:t>бумажные фабрики</a:t>
            </a: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80" dirty="0">
                <a:latin typeface="Trebuchet MS"/>
                <a:cs typeface="Trebuchet MS"/>
              </a:rPr>
              <a:t>текстильная промышленность</a:t>
            </a: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75" dirty="0">
                <a:latin typeface="Trebuchet MS"/>
                <a:cs typeface="Trebuchet MS"/>
              </a:rPr>
              <a:t>рыбный сектор</a:t>
            </a:r>
          </a:p>
          <a:p>
            <a:pPr marL="183515" indent="-171450">
              <a:lnSpc>
                <a:spcPts val="1195"/>
              </a:lnSpc>
              <a:buFont typeface="Arial" panose="020B0604020202020204" pitchFamily="34" charset="0"/>
              <a:buChar char="•"/>
              <a:tabLst>
                <a:tab pos="124460" algn="l"/>
              </a:tabLst>
            </a:pPr>
            <a:r>
              <a:rPr lang="ru-RU" sz="1100" spc="-80" dirty="0">
                <a:latin typeface="Trebuchet MS"/>
                <a:cs typeface="Trebuchet MS"/>
              </a:rPr>
              <a:t>пищевая и химическая промышленность</a:t>
            </a:r>
            <a:endParaRPr lang="ts-ZA" sz="11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36" y="1079500"/>
            <a:ext cx="359073" cy="76199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CBS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78957EE9-9149-4383-94B6-C3E74E4568E3}"/>
              </a:ext>
            </a:extLst>
          </p:cNvPr>
          <p:cNvGrpSpPr/>
          <p:nvPr/>
        </p:nvGrpSpPr>
        <p:grpSpPr>
          <a:xfrm>
            <a:off x="510291" y="6532268"/>
            <a:ext cx="6554595" cy="3828387"/>
            <a:chOff x="751331" y="6350503"/>
            <a:chExt cx="6205728" cy="3986783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58EE5B8C-995F-4830-A197-5EAD488A0D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680" y="6350503"/>
              <a:ext cx="3040379" cy="3986783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23C016BB-D1C5-473A-8AD2-2F93AF1CEA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331" y="6350503"/>
              <a:ext cx="2737103" cy="39517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923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96488" y="6738869"/>
            <a:ext cx="454876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10" dirty="0">
                <a:latin typeface="Trebuchet MS" panose="020B0603020202020204" pitchFamily="34" charset="0"/>
                <a:cs typeface="Calibri"/>
              </a:rPr>
              <a:t>КОНСТРУКТИВНЫЕ И ТЕХНИЧЕСКИЕ ХАРАКТЕРИСТИКИ</a:t>
            </a:r>
            <a:endParaRPr lang="ts-ZA" sz="1200" dirty="0">
              <a:latin typeface="Trebuchet MS" panose="020B0603020202020204" pitchFamily="34" charset="0"/>
              <a:cs typeface="Palatino Linotype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30555"/>
              </p:ext>
            </p:extLst>
          </p:nvPr>
        </p:nvGraphicFramePr>
        <p:xfrm>
          <a:off x="653795" y="7028683"/>
          <a:ext cx="6383020" cy="1831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770"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ru-RU" sz="1100" b="1" spc="0" dirty="0">
                          <a:latin typeface="Trebuchet MS" panose="020B0603020202020204" pitchFamily="34" charset="0"/>
                          <a:cs typeface="Calibri"/>
                        </a:rPr>
                        <a:t>МОДЕЛЬ</a:t>
                      </a:r>
                      <a:endParaRPr sz="1100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12700">
                      <a:solidFill>
                        <a:srgbClr val="009FE3"/>
                      </a:solidFill>
                      <a:prstDash val="solid"/>
                    </a:lnT>
                    <a:lnB w="6350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25" dirty="0">
                          <a:latin typeface="Trebuchet MS" panose="020B0603020202020204" pitchFamily="34" charset="0"/>
                          <a:cs typeface="Calibri"/>
                        </a:rPr>
                        <a:t>CBS</a:t>
                      </a:r>
                      <a:endParaRPr sz="110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2730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12700">
                      <a:solidFill>
                        <a:srgbClr val="009FE3"/>
                      </a:solidFill>
                      <a:prstDash val="solid"/>
                    </a:lnT>
                    <a:lnB w="6350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612140" algn="l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Внутренняя ширина канала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6350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400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÷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2100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</a:p>
                  </a:txBody>
                  <a:tcPr marL="0" marR="0" marT="1968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6350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921385" algn="l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Глубина канала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600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÷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10000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</a:p>
                  </a:txBody>
                  <a:tcPr marL="0" marR="0" marT="1968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marL="874394" algn="l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Размер фильтрации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ru-RU" sz="900" spc="0" dirty="0">
                          <a:latin typeface="Trebuchet MS" panose="020B0603020202020204" pitchFamily="34" charset="0"/>
                          <a:cs typeface="Trebuchet MS"/>
                        </a:rPr>
                        <a:t>Перфорированные отверстия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Ø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1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–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6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</a:p>
                    <a:p>
                      <a:pPr marL="41910" algn="ctr">
                        <a:lnSpc>
                          <a:spcPts val="1015"/>
                        </a:lnSpc>
                        <a:spcBef>
                          <a:spcPts val="155"/>
                        </a:spcBef>
                      </a:pPr>
                      <a:r>
                        <a:rPr lang="ru-RU" sz="900" spc="0" dirty="0">
                          <a:latin typeface="Trebuchet MS" panose="020B0603020202020204" pitchFamily="34" charset="0"/>
                          <a:cs typeface="Trebuchet MS"/>
                        </a:rPr>
                        <a:t>Щелевой профиль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1x20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/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3x20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/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5x20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mm</a:t>
                      </a:r>
                    </a:p>
                  </a:txBody>
                  <a:tcPr marL="0" marR="0" marT="1841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481330" algn="l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  Скорость вращения щеток (об/мин)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6</a:t>
                      </a:r>
                    </a:p>
                  </a:txBody>
                  <a:tcPr marL="0" marR="0" marT="1841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55244" algn="l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                              Мощность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0,55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kW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÷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2,2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kW</a:t>
                      </a:r>
                    </a:p>
                  </a:txBody>
                  <a:tcPr marL="0" marR="0" marT="1841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1040765" algn="l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Наклон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75°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-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90°</a:t>
                      </a:r>
                    </a:p>
                  </a:txBody>
                  <a:tcPr marL="0" marR="0" marT="3492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859155" algn="l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      Высота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ru-RU" sz="900" spc="0" dirty="0">
                          <a:latin typeface="Trebuchet MS" panose="020B0603020202020204" pitchFamily="34" charset="0"/>
                          <a:cs typeface="Trebuchet MS"/>
                        </a:rPr>
                        <a:t>Определяется при заказе</a:t>
                      </a:r>
                      <a:endParaRPr sz="900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1968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3175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55244" algn="l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ru-RU" sz="900" b="1" spc="0" dirty="0">
                          <a:latin typeface="Trebuchet MS" panose="020B0603020202020204" pitchFamily="34" charset="0"/>
                          <a:cs typeface="Trebuchet MS"/>
                        </a:rPr>
                        <a:t>                       Материал исполнения</a:t>
                      </a:r>
                      <a:endParaRPr sz="900" b="1" spc="0" dirty="0">
                        <a:latin typeface="Trebuchet MS" panose="020B0603020202020204" pitchFamily="34" charset="0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009FE3"/>
                      </a:solidFill>
                      <a:prstDash val="solid"/>
                    </a:lnL>
                    <a:lnR w="3175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19050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900" spc="0" dirty="0">
                          <a:latin typeface="Trebuchet MS" panose="020B0603020202020204" pitchFamily="34" charset="0"/>
                          <a:cs typeface="Trebuchet MS"/>
                        </a:rPr>
                        <a:t>оцинкованная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÷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AISI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304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÷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AISI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imes New Roman"/>
                        </a:rPr>
                        <a:t> </a:t>
                      </a:r>
                      <a:r>
                        <a:rPr sz="900" spc="0" dirty="0">
                          <a:latin typeface="Trebuchet MS" panose="020B0603020202020204" pitchFamily="34" charset="0"/>
                          <a:cs typeface="Trebuchet MS"/>
                        </a:rPr>
                        <a:t>316</a:t>
                      </a:r>
                    </a:p>
                  </a:txBody>
                  <a:tcPr marL="0" marR="0" marT="20955" marB="0">
                    <a:lnL w="3175">
                      <a:solidFill>
                        <a:srgbClr val="009FE3"/>
                      </a:solidFill>
                      <a:prstDash val="solid"/>
                    </a:lnL>
                    <a:lnR w="12700">
                      <a:solidFill>
                        <a:srgbClr val="009FE3"/>
                      </a:solidFill>
                      <a:prstDash val="solid"/>
                    </a:lnR>
                    <a:lnT w="3175">
                      <a:solidFill>
                        <a:srgbClr val="009FE3"/>
                      </a:solidFill>
                      <a:prstDash val="solid"/>
                    </a:lnT>
                    <a:lnB w="19050">
                      <a:solidFill>
                        <a:srgbClr val="009FE3"/>
                      </a:solidFill>
                      <a:prstDash val="solid"/>
                    </a:lnB>
                    <a:solidFill>
                      <a:srgbClr val="D4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53795" y="8952981"/>
            <a:ext cx="5334255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latin typeface="Trebuchet MS" panose="020B0603020202020204" pitchFamily="34" charset="0"/>
                <a:cs typeface="Trebuchet MS"/>
              </a:rPr>
              <a:t>Двигатели могут различаться в зависимости от конфигурации машины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latin typeface="Trebuchet MS" panose="020B0603020202020204" pitchFamily="34" charset="0"/>
              </a:rPr>
              <a:t>В зависимости от конфигурации машины мощность двигателя может отличаться</a:t>
            </a:r>
            <a:endParaRPr sz="1000" dirty="0">
              <a:latin typeface="Trebuchet MS" panose="020B0603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2075" y="1145543"/>
            <a:ext cx="359073" cy="6872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CBS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8741B4-2885-4079-8532-8BB0BD1C8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" y="798828"/>
            <a:ext cx="6446840" cy="51574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" y="12186"/>
            <a:ext cx="7530712" cy="106649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90817" y="1419863"/>
            <a:ext cx="1868170" cy="40588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6985">
              <a:lnSpc>
                <a:spcPts val="1040"/>
              </a:lnSpc>
              <a:spcBef>
                <a:spcPts val="165"/>
              </a:spcBef>
            </a:pPr>
            <a:r>
              <a:rPr lang="ru-RU" sz="900" spc="-10" dirty="0">
                <a:latin typeface="Trebuchet MS"/>
                <a:cs typeface="Trebuchet MS"/>
              </a:rPr>
              <a:t>Электродвигатель движения полотна с системой регулировки натяга цепи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31609" y="3076450"/>
            <a:ext cx="1627378" cy="662361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ts val="1040"/>
              </a:lnSpc>
              <a:spcBef>
                <a:spcPts val="165"/>
              </a:spcBef>
            </a:pPr>
            <a:r>
              <a:rPr lang="ru-RU" sz="900" dirty="0">
                <a:latin typeface="Trebuchet MS"/>
                <a:cs typeface="Trebuchet MS"/>
              </a:rPr>
              <a:t>Детали самосмазывающейся направляющей нижней цепи: нет подвижных деталей/колес/подшипников под водой</a:t>
            </a:r>
            <a:endParaRPr sz="900" dirty="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4961" y="1197668"/>
            <a:ext cx="2451100" cy="4507230"/>
            <a:chOff x="834961" y="1197668"/>
            <a:chExt cx="2451100" cy="4507230"/>
          </a:xfrm>
        </p:grpSpPr>
        <p:sp>
          <p:nvSpPr>
            <p:cNvPr id="7" name="object 7"/>
            <p:cNvSpPr/>
            <p:nvPr/>
          </p:nvSpPr>
          <p:spPr>
            <a:xfrm>
              <a:off x="839723" y="1202431"/>
              <a:ext cx="1169035" cy="1148080"/>
            </a:xfrm>
            <a:custGeom>
              <a:avLst/>
              <a:gdLst/>
              <a:ahLst/>
              <a:cxnLst/>
              <a:rect l="l" t="t" r="r" b="b"/>
              <a:pathLst>
                <a:path w="1169035" h="1148080">
                  <a:moveTo>
                    <a:pt x="0" y="574547"/>
                  </a:moveTo>
                  <a:lnTo>
                    <a:pt x="1940" y="527469"/>
                  </a:lnTo>
                  <a:lnTo>
                    <a:pt x="7662" y="481431"/>
                  </a:lnTo>
                  <a:lnTo>
                    <a:pt x="17014" y="436582"/>
                  </a:lnTo>
                  <a:lnTo>
                    <a:pt x="29846" y="393070"/>
                  </a:lnTo>
                  <a:lnTo>
                    <a:pt x="46005" y="351043"/>
                  </a:lnTo>
                  <a:lnTo>
                    <a:pt x="65343" y="310652"/>
                  </a:lnTo>
                  <a:lnTo>
                    <a:pt x="87706" y="272043"/>
                  </a:lnTo>
                  <a:lnTo>
                    <a:pt x="112946" y="235366"/>
                  </a:lnTo>
                  <a:lnTo>
                    <a:pt x="140911" y="200769"/>
                  </a:lnTo>
                  <a:lnTo>
                    <a:pt x="171449" y="168401"/>
                  </a:lnTo>
                  <a:lnTo>
                    <a:pt x="204411" y="138411"/>
                  </a:lnTo>
                  <a:lnTo>
                    <a:pt x="239645" y="110947"/>
                  </a:lnTo>
                  <a:lnTo>
                    <a:pt x="277001" y="86157"/>
                  </a:lnTo>
                  <a:lnTo>
                    <a:pt x="316327" y="64190"/>
                  </a:lnTo>
                  <a:lnTo>
                    <a:pt x="357473" y="45196"/>
                  </a:lnTo>
                  <a:lnTo>
                    <a:pt x="400287" y="29321"/>
                  </a:lnTo>
                  <a:lnTo>
                    <a:pt x="444620" y="16716"/>
                  </a:lnTo>
                  <a:lnTo>
                    <a:pt x="490319" y="7528"/>
                  </a:lnTo>
                  <a:lnTo>
                    <a:pt x="537235" y="1906"/>
                  </a:lnTo>
                  <a:lnTo>
                    <a:pt x="585215" y="0"/>
                  </a:lnTo>
                  <a:lnTo>
                    <a:pt x="633185" y="1906"/>
                  </a:lnTo>
                  <a:lnTo>
                    <a:pt x="680069" y="7528"/>
                  </a:lnTo>
                  <a:lnTo>
                    <a:pt x="725719" y="16716"/>
                  </a:lnTo>
                  <a:lnTo>
                    <a:pt x="769985" y="29321"/>
                  </a:lnTo>
                  <a:lnTo>
                    <a:pt x="812720" y="45196"/>
                  </a:lnTo>
                  <a:lnTo>
                    <a:pt x="853775" y="64190"/>
                  </a:lnTo>
                  <a:lnTo>
                    <a:pt x="893001" y="86157"/>
                  </a:lnTo>
                  <a:lnTo>
                    <a:pt x="930249" y="110947"/>
                  </a:lnTo>
                  <a:lnTo>
                    <a:pt x="965372" y="138411"/>
                  </a:lnTo>
                  <a:lnTo>
                    <a:pt x="998219" y="168401"/>
                  </a:lnTo>
                  <a:lnTo>
                    <a:pt x="1028644" y="200769"/>
                  </a:lnTo>
                  <a:lnTo>
                    <a:pt x="1056497" y="235366"/>
                  </a:lnTo>
                  <a:lnTo>
                    <a:pt x="1081630" y="272043"/>
                  </a:lnTo>
                  <a:lnTo>
                    <a:pt x="1103894" y="310652"/>
                  </a:lnTo>
                  <a:lnTo>
                    <a:pt x="1123140" y="351043"/>
                  </a:lnTo>
                  <a:lnTo>
                    <a:pt x="1139220" y="393070"/>
                  </a:lnTo>
                  <a:lnTo>
                    <a:pt x="1151985" y="436582"/>
                  </a:lnTo>
                  <a:lnTo>
                    <a:pt x="1161287" y="481431"/>
                  </a:lnTo>
                  <a:lnTo>
                    <a:pt x="1166978" y="527469"/>
                  </a:lnTo>
                  <a:lnTo>
                    <a:pt x="1168907" y="574547"/>
                  </a:lnTo>
                  <a:lnTo>
                    <a:pt x="1166978" y="621615"/>
                  </a:lnTo>
                  <a:lnTo>
                    <a:pt x="1161287" y="667621"/>
                  </a:lnTo>
                  <a:lnTo>
                    <a:pt x="1151985" y="712421"/>
                  </a:lnTo>
                  <a:lnTo>
                    <a:pt x="1139220" y="755867"/>
                  </a:lnTo>
                  <a:lnTo>
                    <a:pt x="1123140" y="797813"/>
                  </a:lnTo>
                  <a:lnTo>
                    <a:pt x="1103894" y="838114"/>
                  </a:lnTo>
                  <a:lnTo>
                    <a:pt x="1081630" y="876623"/>
                  </a:lnTo>
                  <a:lnTo>
                    <a:pt x="1056497" y="913192"/>
                  </a:lnTo>
                  <a:lnTo>
                    <a:pt x="1028644" y="947678"/>
                  </a:lnTo>
                  <a:lnTo>
                    <a:pt x="998219" y="979931"/>
                  </a:lnTo>
                  <a:lnTo>
                    <a:pt x="965372" y="1009808"/>
                  </a:lnTo>
                  <a:lnTo>
                    <a:pt x="930249" y="1037161"/>
                  </a:lnTo>
                  <a:lnTo>
                    <a:pt x="893001" y="1061843"/>
                  </a:lnTo>
                  <a:lnTo>
                    <a:pt x="853775" y="1083710"/>
                  </a:lnTo>
                  <a:lnTo>
                    <a:pt x="812720" y="1102613"/>
                  </a:lnTo>
                  <a:lnTo>
                    <a:pt x="769985" y="1118408"/>
                  </a:lnTo>
                  <a:lnTo>
                    <a:pt x="725719" y="1130948"/>
                  </a:lnTo>
                  <a:lnTo>
                    <a:pt x="680069" y="1140086"/>
                  </a:lnTo>
                  <a:lnTo>
                    <a:pt x="633185" y="1145676"/>
                  </a:lnTo>
                  <a:lnTo>
                    <a:pt x="585215" y="1147571"/>
                  </a:lnTo>
                  <a:lnTo>
                    <a:pt x="537235" y="1145676"/>
                  </a:lnTo>
                  <a:lnTo>
                    <a:pt x="490319" y="1140086"/>
                  </a:lnTo>
                  <a:lnTo>
                    <a:pt x="444620" y="1130948"/>
                  </a:lnTo>
                  <a:lnTo>
                    <a:pt x="400287" y="1118408"/>
                  </a:lnTo>
                  <a:lnTo>
                    <a:pt x="357473" y="1102613"/>
                  </a:lnTo>
                  <a:lnTo>
                    <a:pt x="316327" y="1083710"/>
                  </a:lnTo>
                  <a:lnTo>
                    <a:pt x="277001" y="1061843"/>
                  </a:lnTo>
                  <a:lnTo>
                    <a:pt x="239645" y="1037161"/>
                  </a:lnTo>
                  <a:lnTo>
                    <a:pt x="204411" y="1009808"/>
                  </a:lnTo>
                  <a:lnTo>
                    <a:pt x="171449" y="979931"/>
                  </a:lnTo>
                  <a:lnTo>
                    <a:pt x="140911" y="947678"/>
                  </a:lnTo>
                  <a:lnTo>
                    <a:pt x="112946" y="913192"/>
                  </a:lnTo>
                  <a:lnTo>
                    <a:pt x="87706" y="876623"/>
                  </a:lnTo>
                  <a:lnTo>
                    <a:pt x="65343" y="838114"/>
                  </a:lnTo>
                  <a:lnTo>
                    <a:pt x="46005" y="797813"/>
                  </a:lnTo>
                  <a:lnTo>
                    <a:pt x="29846" y="755867"/>
                  </a:lnTo>
                  <a:lnTo>
                    <a:pt x="17014" y="712421"/>
                  </a:lnTo>
                  <a:lnTo>
                    <a:pt x="7662" y="667621"/>
                  </a:lnTo>
                  <a:lnTo>
                    <a:pt x="1940" y="621615"/>
                  </a:lnTo>
                  <a:lnTo>
                    <a:pt x="0" y="574547"/>
                  </a:lnTo>
                  <a:close/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7319" y="4288530"/>
              <a:ext cx="813816" cy="4023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63039" y="4317487"/>
              <a:ext cx="1818639" cy="1382395"/>
            </a:xfrm>
            <a:custGeom>
              <a:avLst/>
              <a:gdLst/>
              <a:ahLst/>
              <a:cxnLst/>
              <a:rect l="l" t="t" r="r" b="b"/>
              <a:pathLst>
                <a:path w="1818639" h="1382395">
                  <a:moveTo>
                    <a:pt x="0" y="307847"/>
                  </a:moveTo>
                  <a:lnTo>
                    <a:pt x="720851" y="0"/>
                  </a:lnTo>
                </a:path>
                <a:path w="1818639" h="1382395">
                  <a:moveTo>
                    <a:pt x="946403" y="935735"/>
                  </a:moveTo>
                  <a:lnTo>
                    <a:pt x="948960" y="887033"/>
                  </a:lnTo>
                  <a:lnTo>
                    <a:pt x="956453" y="839861"/>
                  </a:lnTo>
                  <a:lnTo>
                    <a:pt x="968617" y="794491"/>
                  </a:lnTo>
                  <a:lnTo>
                    <a:pt x="985187" y="751194"/>
                  </a:lnTo>
                  <a:lnTo>
                    <a:pt x="1005896" y="710240"/>
                  </a:lnTo>
                  <a:lnTo>
                    <a:pt x="1030480" y="671901"/>
                  </a:lnTo>
                  <a:lnTo>
                    <a:pt x="1058672" y="636447"/>
                  </a:lnTo>
                  <a:lnTo>
                    <a:pt x="1090208" y="604149"/>
                  </a:lnTo>
                  <a:lnTo>
                    <a:pt x="1124821" y="575279"/>
                  </a:lnTo>
                  <a:lnTo>
                    <a:pt x="1162247" y="550107"/>
                  </a:lnTo>
                  <a:lnTo>
                    <a:pt x="1202220" y="528904"/>
                  </a:lnTo>
                  <a:lnTo>
                    <a:pt x="1244473" y="511942"/>
                  </a:lnTo>
                  <a:lnTo>
                    <a:pt x="1288743" y="499490"/>
                  </a:lnTo>
                  <a:lnTo>
                    <a:pt x="1334763" y="491820"/>
                  </a:lnTo>
                  <a:lnTo>
                    <a:pt x="1382267" y="489203"/>
                  </a:lnTo>
                  <a:lnTo>
                    <a:pt x="1429772" y="491820"/>
                  </a:lnTo>
                  <a:lnTo>
                    <a:pt x="1475792" y="499490"/>
                  </a:lnTo>
                  <a:lnTo>
                    <a:pt x="1520061" y="511942"/>
                  </a:lnTo>
                  <a:lnTo>
                    <a:pt x="1562315" y="528904"/>
                  </a:lnTo>
                  <a:lnTo>
                    <a:pt x="1602288" y="550107"/>
                  </a:lnTo>
                  <a:lnTo>
                    <a:pt x="1639714" y="575279"/>
                  </a:lnTo>
                  <a:lnTo>
                    <a:pt x="1674327" y="604149"/>
                  </a:lnTo>
                  <a:lnTo>
                    <a:pt x="1705863" y="636447"/>
                  </a:lnTo>
                  <a:lnTo>
                    <a:pt x="1734055" y="671901"/>
                  </a:lnTo>
                  <a:lnTo>
                    <a:pt x="1758639" y="710240"/>
                  </a:lnTo>
                  <a:lnTo>
                    <a:pt x="1779348" y="751194"/>
                  </a:lnTo>
                  <a:lnTo>
                    <a:pt x="1795918" y="794491"/>
                  </a:lnTo>
                  <a:lnTo>
                    <a:pt x="1808082" y="839861"/>
                  </a:lnTo>
                  <a:lnTo>
                    <a:pt x="1815575" y="887033"/>
                  </a:lnTo>
                  <a:lnTo>
                    <a:pt x="1818131" y="935735"/>
                  </a:lnTo>
                  <a:lnTo>
                    <a:pt x="1815575" y="984438"/>
                  </a:lnTo>
                  <a:lnTo>
                    <a:pt x="1808082" y="1031610"/>
                  </a:lnTo>
                  <a:lnTo>
                    <a:pt x="1795918" y="1076980"/>
                  </a:lnTo>
                  <a:lnTo>
                    <a:pt x="1779348" y="1120277"/>
                  </a:lnTo>
                  <a:lnTo>
                    <a:pt x="1758639" y="1161231"/>
                  </a:lnTo>
                  <a:lnTo>
                    <a:pt x="1734055" y="1199570"/>
                  </a:lnTo>
                  <a:lnTo>
                    <a:pt x="1705863" y="1235024"/>
                  </a:lnTo>
                  <a:lnTo>
                    <a:pt x="1674327" y="1267322"/>
                  </a:lnTo>
                  <a:lnTo>
                    <a:pt x="1639714" y="1296192"/>
                  </a:lnTo>
                  <a:lnTo>
                    <a:pt x="1602288" y="1321364"/>
                  </a:lnTo>
                  <a:lnTo>
                    <a:pt x="1562315" y="1342567"/>
                  </a:lnTo>
                  <a:lnTo>
                    <a:pt x="1520061" y="1359529"/>
                  </a:lnTo>
                  <a:lnTo>
                    <a:pt x="1475792" y="1371981"/>
                  </a:lnTo>
                  <a:lnTo>
                    <a:pt x="1429772" y="1379651"/>
                  </a:lnTo>
                  <a:lnTo>
                    <a:pt x="1382267" y="1382267"/>
                  </a:lnTo>
                  <a:lnTo>
                    <a:pt x="1334763" y="1379651"/>
                  </a:lnTo>
                  <a:lnTo>
                    <a:pt x="1288743" y="1371981"/>
                  </a:lnTo>
                  <a:lnTo>
                    <a:pt x="1244473" y="1359529"/>
                  </a:lnTo>
                  <a:lnTo>
                    <a:pt x="1202220" y="1342567"/>
                  </a:lnTo>
                  <a:lnTo>
                    <a:pt x="1162247" y="1321364"/>
                  </a:lnTo>
                  <a:lnTo>
                    <a:pt x="1124821" y="1296192"/>
                  </a:lnTo>
                  <a:lnTo>
                    <a:pt x="1090208" y="1267322"/>
                  </a:lnTo>
                  <a:lnTo>
                    <a:pt x="1058672" y="1235024"/>
                  </a:lnTo>
                  <a:lnTo>
                    <a:pt x="1030480" y="1199570"/>
                  </a:lnTo>
                  <a:lnTo>
                    <a:pt x="1005896" y="1161231"/>
                  </a:lnTo>
                  <a:lnTo>
                    <a:pt x="985187" y="1120277"/>
                  </a:lnTo>
                  <a:lnTo>
                    <a:pt x="968617" y="1076980"/>
                  </a:lnTo>
                  <a:lnTo>
                    <a:pt x="956453" y="1031610"/>
                  </a:lnTo>
                  <a:lnTo>
                    <a:pt x="948960" y="984438"/>
                  </a:lnTo>
                  <a:lnTo>
                    <a:pt x="946403" y="935735"/>
                  </a:lnTo>
                  <a:close/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179129" y="15234"/>
            <a:ext cx="5175885" cy="4932045"/>
            <a:chOff x="2179129" y="15234"/>
            <a:chExt cx="5175885" cy="493204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7143" y="4136131"/>
              <a:ext cx="691895" cy="810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05911" y="4163563"/>
              <a:ext cx="596265" cy="716280"/>
            </a:xfrm>
            <a:custGeom>
              <a:avLst/>
              <a:gdLst/>
              <a:ahLst/>
              <a:cxnLst/>
              <a:rect l="l" t="t" r="r" b="b"/>
              <a:pathLst>
                <a:path w="596264" h="716279">
                  <a:moveTo>
                    <a:pt x="0" y="716279"/>
                  </a:moveTo>
                  <a:lnTo>
                    <a:pt x="595883" y="0"/>
                  </a:lnTo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9376" y="15234"/>
              <a:ext cx="155448" cy="11247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8144" y="963162"/>
              <a:ext cx="74676" cy="807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8144" y="589782"/>
              <a:ext cx="74676" cy="3489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183891" y="3942583"/>
              <a:ext cx="570230" cy="571500"/>
            </a:xfrm>
            <a:custGeom>
              <a:avLst/>
              <a:gdLst/>
              <a:ahLst/>
              <a:cxnLst/>
              <a:rect l="l" t="t" r="r" b="b"/>
              <a:pathLst>
                <a:path w="570230" h="571500">
                  <a:moveTo>
                    <a:pt x="0" y="286511"/>
                  </a:moveTo>
                  <a:lnTo>
                    <a:pt x="3700" y="239975"/>
                  </a:lnTo>
                  <a:lnTo>
                    <a:pt x="14423" y="195852"/>
                  </a:lnTo>
                  <a:lnTo>
                    <a:pt x="31601" y="154728"/>
                  </a:lnTo>
                  <a:lnTo>
                    <a:pt x="54668" y="117189"/>
                  </a:lnTo>
                  <a:lnTo>
                    <a:pt x="83057" y="83819"/>
                  </a:lnTo>
                  <a:lnTo>
                    <a:pt x="116201" y="55205"/>
                  </a:lnTo>
                  <a:lnTo>
                    <a:pt x="153533" y="31930"/>
                  </a:lnTo>
                  <a:lnTo>
                    <a:pt x="194486" y="14581"/>
                  </a:lnTo>
                  <a:lnTo>
                    <a:pt x="238493" y="3742"/>
                  </a:lnTo>
                  <a:lnTo>
                    <a:pt x="284987" y="0"/>
                  </a:lnTo>
                  <a:lnTo>
                    <a:pt x="331111" y="3742"/>
                  </a:lnTo>
                  <a:lnTo>
                    <a:pt x="374903" y="14581"/>
                  </a:lnTo>
                  <a:lnTo>
                    <a:pt x="415770" y="31930"/>
                  </a:lnTo>
                  <a:lnTo>
                    <a:pt x="453115" y="55205"/>
                  </a:lnTo>
                  <a:lnTo>
                    <a:pt x="486346" y="83819"/>
                  </a:lnTo>
                  <a:lnTo>
                    <a:pt x="514868" y="117189"/>
                  </a:lnTo>
                  <a:lnTo>
                    <a:pt x="538086" y="154728"/>
                  </a:lnTo>
                  <a:lnTo>
                    <a:pt x="555406" y="195852"/>
                  </a:lnTo>
                  <a:lnTo>
                    <a:pt x="566234" y="239975"/>
                  </a:lnTo>
                  <a:lnTo>
                    <a:pt x="569975" y="286511"/>
                  </a:lnTo>
                  <a:lnTo>
                    <a:pt x="566234" y="332635"/>
                  </a:lnTo>
                  <a:lnTo>
                    <a:pt x="555406" y="376427"/>
                  </a:lnTo>
                  <a:lnTo>
                    <a:pt x="538086" y="417294"/>
                  </a:lnTo>
                  <a:lnTo>
                    <a:pt x="514868" y="454639"/>
                  </a:lnTo>
                  <a:lnTo>
                    <a:pt x="486346" y="487870"/>
                  </a:lnTo>
                  <a:lnTo>
                    <a:pt x="453115" y="516392"/>
                  </a:lnTo>
                  <a:lnTo>
                    <a:pt x="415770" y="539610"/>
                  </a:lnTo>
                  <a:lnTo>
                    <a:pt x="374903" y="556930"/>
                  </a:lnTo>
                  <a:lnTo>
                    <a:pt x="331111" y="567758"/>
                  </a:lnTo>
                  <a:lnTo>
                    <a:pt x="284987" y="571499"/>
                  </a:lnTo>
                  <a:lnTo>
                    <a:pt x="238493" y="567758"/>
                  </a:lnTo>
                  <a:lnTo>
                    <a:pt x="194486" y="556930"/>
                  </a:lnTo>
                  <a:lnTo>
                    <a:pt x="153533" y="539610"/>
                  </a:lnTo>
                  <a:lnTo>
                    <a:pt x="116201" y="516392"/>
                  </a:lnTo>
                  <a:lnTo>
                    <a:pt x="83057" y="487870"/>
                  </a:lnTo>
                  <a:lnTo>
                    <a:pt x="54668" y="454639"/>
                  </a:lnTo>
                  <a:lnTo>
                    <a:pt x="31601" y="417294"/>
                  </a:lnTo>
                  <a:lnTo>
                    <a:pt x="14423" y="376427"/>
                  </a:lnTo>
                  <a:lnTo>
                    <a:pt x="3700" y="332635"/>
                  </a:lnTo>
                  <a:lnTo>
                    <a:pt x="0" y="286511"/>
                  </a:lnTo>
                  <a:close/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1412" y="963162"/>
            <a:ext cx="359073" cy="692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CBS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1930" y="6451195"/>
            <a:ext cx="2575813" cy="453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400"/>
              </a:lnSpc>
              <a:spcBef>
                <a:spcPts val="100"/>
              </a:spcBef>
            </a:pPr>
            <a:r>
              <a:rPr sz="1400" b="1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srgbClr val="050E9F"/>
                </a:solidFill>
                <a:latin typeface="Arial"/>
                <a:cs typeface="Arial"/>
              </a:rPr>
              <a:t>ИСПОЛНЕНИЕ В ГЕРМЕТИЧНОМ БАКЕ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1139" y="5284726"/>
            <a:ext cx="1629410" cy="33406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rebuchet MS"/>
              <a:cs typeface="Trebuchet MS"/>
            </a:endParaRPr>
          </a:p>
          <a:p>
            <a:pPr marL="12700" marR="5715" algn="just">
              <a:lnSpc>
                <a:spcPts val="1040"/>
              </a:lnSpc>
            </a:pPr>
            <a:r>
              <a:rPr lang="ru-RU" sz="900" i="1" dirty="0">
                <a:latin typeface="Trebuchet MS"/>
                <a:cs typeface="Trebuchet MS"/>
              </a:rPr>
              <a:t>Скребок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93210" y="6467349"/>
            <a:ext cx="13874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spc="-20" dirty="0">
                <a:latin typeface="Trebuchet MS"/>
                <a:cs typeface="Trebuchet MS"/>
              </a:rPr>
              <a:t>Датчик уровня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52815" y="6924549"/>
            <a:ext cx="8572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spc="-20" dirty="0">
                <a:latin typeface="Trebuchet MS"/>
                <a:cs typeface="Trebuchet MS"/>
              </a:rPr>
              <a:t>Разгрузка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45907" y="7349745"/>
            <a:ext cx="14293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spc="-25" dirty="0">
                <a:latin typeface="Trebuchet MS"/>
                <a:cs typeface="Trebuchet MS"/>
              </a:rPr>
              <a:t>Панель управления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79085" y="7773416"/>
            <a:ext cx="143891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spc="-20" dirty="0">
                <a:latin typeface="Trebuchet MS"/>
                <a:cs typeface="Trebuchet MS"/>
              </a:rPr>
              <a:t>Выход</a:t>
            </a:r>
            <a:endParaRPr sz="800" dirty="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965960" y="1520946"/>
            <a:ext cx="4099560" cy="7196455"/>
            <a:chOff x="1965960" y="1520946"/>
            <a:chExt cx="4099560" cy="7196455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12536" y="6797034"/>
              <a:ext cx="252984" cy="24079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861304" y="6827514"/>
              <a:ext cx="158750" cy="144780"/>
            </a:xfrm>
            <a:custGeom>
              <a:avLst/>
              <a:gdLst/>
              <a:ahLst/>
              <a:cxnLst/>
              <a:rect l="l" t="t" r="r" b="b"/>
              <a:pathLst>
                <a:path w="158750" h="144779">
                  <a:moveTo>
                    <a:pt x="158495" y="14477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8" y="7458450"/>
              <a:ext cx="423672" cy="4693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277611" y="7487407"/>
              <a:ext cx="330835" cy="375285"/>
            </a:xfrm>
            <a:custGeom>
              <a:avLst/>
              <a:gdLst/>
              <a:ahLst/>
              <a:cxnLst/>
              <a:rect l="l" t="t" r="r" b="b"/>
              <a:pathLst>
                <a:path w="330835" h="375284">
                  <a:moveTo>
                    <a:pt x="0" y="374903"/>
                  </a:moveTo>
                  <a:lnTo>
                    <a:pt x="330707" y="0"/>
                  </a:lnTo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3" y="7924794"/>
              <a:ext cx="216408" cy="6096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740907" y="7952226"/>
              <a:ext cx="120650" cy="520065"/>
            </a:xfrm>
            <a:custGeom>
              <a:avLst/>
              <a:gdLst/>
              <a:ahLst/>
              <a:cxnLst/>
              <a:rect l="l" t="t" r="r" b="b"/>
              <a:pathLst>
                <a:path w="120650" h="520065">
                  <a:moveTo>
                    <a:pt x="0" y="519683"/>
                  </a:moveTo>
                  <a:lnTo>
                    <a:pt x="120395" y="0"/>
                  </a:lnTo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6976" y="8601451"/>
              <a:ext cx="707136" cy="1158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98520" y="6614155"/>
              <a:ext cx="591312" cy="130759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447287" y="6644634"/>
              <a:ext cx="497205" cy="1214755"/>
            </a:xfrm>
            <a:custGeom>
              <a:avLst/>
              <a:gdLst/>
              <a:ahLst/>
              <a:cxnLst/>
              <a:rect l="l" t="t" r="r" b="b"/>
              <a:pathLst>
                <a:path w="497204" h="1214754">
                  <a:moveTo>
                    <a:pt x="496823" y="121462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65960" y="1520946"/>
              <a:ext cx="1780032" cy="22250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010155" y="1549903"/>
              <a:ext cx="1689100" cy="127000"/>
            </a:xfrm>
            <a:custGeom>
              <a:avLst/>
              <a:gdLst/>
              <a:ahLst/>
              <a:cxnLst/>
              <a:rect l="l" t="t" r="r" b="b"/>
              <a:pathLst>
                <a:path w="1689100" h="127000">
                  <a:moveTo>
                    <a:pt x="0" y="126491"/>
                  </a:moveTo>
                  <a:lnTo>
                    <a:pt x="1688591" y="0"/>
                  </a:lnTo>
                </a:path>
              </a:pathLst>
            </a:custGeom>
            <a:ln w="9524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508872" y="8580844"/>
            <a:ext cx="3172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7440" algn="l"/>
              </a:tabLst>
            </a:pPr>
            <a:r>
              <a:rPr lang="ru-RU" sz="800" spc="-20" dirty="0">
                <a:latin typeface="Trebuchet MS"/>
                <a:cs typeface="Trebuchet MS"/>
              </a:rPr>
              <a:t>Вход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1207" y="7059164"/>
            <a:ext cx="2741035" cy="125226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-635" algn="just">
              <a:lnSpc>
                <a:spcPts val="1040"/>
              </a:lnSpc>
              <a:spcBef>
                <a:spcPts val="165"/>
              </a:spcBef>
            </a:pPr>
            <a:r>
              <a:rPr lang="ru-RU" sz="1000" i="1" dirty="0">
                <a:latin typeface="Trebuchet MS"/>
                <a:cs typeface="Trebuchet MS"/>
              </a:rPr>
              <a:t>Доступна версия для установки          внутри бака: с фланцевой впускной трубой (также доступна с быстроразъемным соединением и электроклапаном для разгрузки грузовика), фланцевым выпуском и перепускной трубой + датчик уровня</a:t>
            </a:r>
          </a:p>
          <a:p>
            <a:pPr marL="12700" marR="5080" indent="-635" algn="just">
              <a:lnSpc>
                <a:spcPts val="1040"/>
              </a:lnSpc>
              <a:spcBef>
                <a:spcPts val="165"/>
              </a:spcBef>
            </a:pPr>
            <a:endParaRPr lang="ru-RU" sz="1000" i="1" dirty="0">
              <a:latin typeface="Trebuchet MS"/>
              <a:cs typeface="Trebuchet MS"/>
            </a:endParaRPr>
          </a:p>
          <a:p>
            <a:pPr marL="12700" marR="5080" indent="-635" algn="just">
              <a:lnSpc>
                <a:spcPts val="1040"/>
              </a:lnSpc>
              <a:spcBef>
                <a:spcPts val="165"/>
              </a:spcBef>
            </a:pPr>
            <a:endParaRPr lang="ru-RU" sz="1000" i="1" dirty="0">
              <a:latin typeface="Trebuchet MS"/>
              <a:cs typeface="Trebuchet MS"/>
            </a:endParaRPr>
          </a:p>
          <a:p>
            <a:pPr marL="12700" marR="5080" indent="-635" algn="just">
              <a:lnSpc>
                <a:spcPts val="1040"/>
              </a:lnSpc>
              <a:spcBef>
                <a:spcPts val="165"/>
              </a:spcBef>
            </a:pPr>
            <a:endParaRPr sz="1000" dirty="0">
              <a:latin typeface="Trebuchet MS"/>
              <a:cs typeface="Trebuchet MS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D5A1FA9-46C6-4A9F-8E9D-F514BE6F566E}"/>
              </a:ext>
            </a:extLst>
          </p:cNvPr>
          <p:cNvGrpSpPr/>
          <p:nvPr/>
        </p:nvGrpSpPr>
        <p:grpSpPr>
          <a:xfrm>
            <a:off x="1321852" y="9334503"/>
            <a:ext cx="4912795" cy="1151597"/>
            <a:chOff x="1321852" y="9334503"/>
            <a:chExt cx="4912795" cy="1151597"/>
          </a:xfrm>
        </p:grpSpPr>
        <p:sp>
          <p:nvSpPr>
            <p:cNvPr id="47" name="object 16">
              <a:extLst>
                <a:ext uri="{FF2B5EF4-FFF2-40B4-BE49-F238E27FC236}">
                  <a16:creationId xmlns:a16="http://schemas.microsoft.com/office/drawing/2014/main" id="{8F119077-F942-4C8F-A48C-8EDC18F9C121}"/>
                </a:ext>
              </a:extLst>
            </p:cNvPr>
            <p:cNvSpPr txBox="1"/>
            <p:nvPr/>
          </p:nvSpPr>
          <p:spPr>
            <a:xfrm>
              <a:off x="1321852" y="9334503"/>
              <a:ext cx="4912795" cy="115159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59130" marR="650875" algn="ctr">
                <a:lnSpc>
                  <a:spcPct val="100000"/>
                </a:lnSpc>
              </a:pPr>
              <a:r>
                <a:rPr lang="en-US" sz="1000" b="1" spc="-5" dirty="0">
                  <a:solidFill>
                    <a:srgbClr val="231F20"/>
                  </a:solidFill>
                  <a:latin typeface="Arial"/>
                  <a:cs typeface="Arial"/>
                </a:rPr>
                <a:t>OOO </a:t>
              </a:r>
              <a:r>
                <a:rPr lang="ru-RU" sz="1000" b="1" spc="-5" dirty="0">
                  <a:solidFill>
                    <a:srgbClr val="231F20"/>
                  </a:solidFill>
                  <a:latin typeface="Arial"/>
                  <a:cs typeface="Arial"/>
                </a:rPr>
                <a:t>«ЭКОСИТ»</a:t>
              </a:r>
            </a:p>
            <a:p>
              <a:pPr marL="659130" marR="650875" algn="ctr">
                <a:lnSpc>
                  <a:spcPct val="100000"/>
                </a:lnSpc>
              </a:pPr>
              <a:r>
                <a:rPr lang="ru-RU" sz="800" b="1" spc="-5" dirty="0">
                  <a:solidFill>
                    <a:srgbClr val="231F20"/>
                  </a:solidFill>
                  <a:latin typeface="Arial"/>
                  <a:cs typeface="Arial"/>
                </a:rPr>
                <a:t>Тел: +7(495)135-39-52 Почта: </a:t>
              </a:r>
              <a:r>
                <a:rPr lang="ru-RU" sz="800" b="1" spc="-5" dirty="0">
                  <a:solidFill>
                    <a:srgbClr val="231F20"/>
                  </a:solidFill>
                  <a:latin typeface="Arial"/>
                  <a:cs typeface="Arial"/>
                  <a:hlinkClick r:id="rId14"/>
                </a:rPr>
                <a:t>info@ecosit.biz</a:t>
              </a:r>
              <a:r>
                <a:rPr lang="ru-RU" sz="800" b="1" spc="-5" dirty="0">
                  <a:solidFill>
                    <a:srgbClr val="231F20"/>
                  </a:solidFill>
                  <a:latin typeface="Arial"/>
                  <a:cs typeface="Arial"/>
                </a:rPr>
                <a:t> Сайт: </a:t>
              </a:r>
              <a:r>
                <a:rPr lang="ru-RU" sz="800" b="1" spc="-5" dirty="0">
                  <a:solidFill>
                    <a:srgbClr val="231F20"/>
                  </a:solidFill>
                  <a:latin typeface="Arial"/>
                  <a:cs typeface="Arial"/>
                  <a:hlinkClick r:id="rId15"/>
                </a:rPr>
                <a:t>https://экосит.рф/</a:t>
              </a:r>
              <a:endParaRPr lang="ru-RU" sz="800" b="1" spc="-5" dirty="0">
                <a:solidFill>
                  <a:srgbClr val="231F20"/>
                </a:solidFill>
                <a:latin typeface="Arial"/>
                <a:cs typeface="Arial"/>
              </a:endParaRPr>
            </a:p>
            <a:p>
              <a:pPr marL="659130" marR="650875" algn="ctr">
                <a:lnSpc>
                  <a:spcPct val="100000"/>
                </a:lnSpc>
              </a:pPr>
              <a:endParaRPr lang="ru-RU" sz="800" b="1" spc="-5" dirty="0">
                <a:solidFill>
                  <a:srgbClr val="231F20"/>
                </a:solidFill>
                <a:latin typeface="Arial"/>
                <a:cs typeface="Arial"/>
              </a:endParaRPr>
            </a:p>
            <a:p>
              <a:pPr marL="659130" marR="650875" algn="ctr"/>
              <a:r>
                <a:rPr lang="ru-RU" sz="800" b="1" spc="-5" dirty="0">
                  <a:solidFill>
                    <a:srgbClr val="231F20"/>
                  </a:solidFill>
                  <a:latin typeface="Arial"/>
                  <a:cs typeface="Arial"/>
                </a:rPr>
                <a:t>Адрес производства: Российская Федерация, 433610, Ульяновская область, Цильнинский р-н, с Большое Нагаткино, Заречная ул., д. 21б</a:t>
              </a:r>
              <a:endParaRPr lang="it-IT" sz="800" dirty="0">
                <a:latin typeface="Arial"/>
                <a:cs typeface="Arial"/>
              </a:endParaRPr>
            </a:p>
            <a:p>
              <a:pPr marL="659130" marR="650875" algn="ctr">
                <a:lnSpc>
                  <a:spcPct val="100000"/>
                </a:lnSpc>
              </a:pPr>
              <a:endParaRPr lang="ru-RU" sz="800" b="1" spc="-5" dirty="0">
                <a:solidFill>
                  <a:srgbClr val="231F20"/>
                </a:solidFill>
                <a:latin typeface="Arial"/>
                <a:cs typeface="Arial"/>
              </a:endParaRPr>
            </a:p>
            <a:p>
              <a:pPr marL="659130" marR="650875" algn="ctr">
                <a:lnSpc>
                  <a:spcPct val="100000"/>
                </a:lnSpc>
              </a:pPr>
              <a:endParaRPr lang="ru-RU" sz="800" b="1" spc="-5" dirty="0">
                <a:solidFill>
                  <a:srgbClr val="231F20"/>
                </a:solidFill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40"/>
                </a:spcBef>
              </a:pPr>
              <a:endParaRPr sz="8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800" b="1" spc="-5" dirty="0">
                  <a:solidFill>
                    <a:srgbClr val="231F20"/>
                  </a:solidFill>
                  <a:latin typeface="Arial"/>
                  <a:cs typeface="Arial"/>
                </a:rPr>
                <a:t>Относительно изменения</a:t>
              </a:r>
              <a:r>
                <a:rPr sz="800" b="1" spc="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800" b="1" spc="-10" dirty="0">
                  <a:solidFill>
                    <a:srgbClr val="231F20"/>
                  </a:solidFill>
                  <a:latin typeface="Arial"/>
                  <a:cs typeface="Arial"/>
                </a:rPr>
                <a:t>технических</a:t>
              </a:r>
              <a:r>
                <a:rPr sz="800" b="1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800" b="1" spc="-5" dirty="0">
                  <a:solidFill>
                    <a:srgbClr val="231F20"/>
                  </a:solidFill>
                  <a:latin typeface="Arial"/>
                  <a:cs typeface="Arial"/>
                </a:rPr>
                <a:t>характеристик </a:t>
              </a:r>
              <a:r>
                <a:rPr sz="800" b="1" spc="-10" dirty="0">
                  <a:solidFill>
                    <a:srgbClr val="231F20"/>
                  </a:solidFill>
                  <a:latin typeface="Arial"/>
                  <a:cs typeface="Arial"/>
                </a:rPr>
                <a:t>все</a:t>
              </a:r>
              <a:r>
                <a:rPr sz="800" b="1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800" b="1" spc="-5" dirty="0">
                  <a:solidFill>
                    <a:srgbClr val="231F20"/>
                  </a:solidFill>
                  <a:latin typeface="Arial"/>
                  <a:cs typeface="Arial"/>
                </a:rPr>
                <a:t>права</a:t>
              </a:r>
              <a:r>
                <a:rPr sz="800" b="1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800" b="1" spc="-10" dirty="0">
                  <a:solidFill>
                    <a:srgbClr val="231F20"/>
                  </a:solidFill>
                  <a:latin typeface="Arial"/>
                  <a:cs typeface="Arial"/>
                </a:rPr>
                <a:t>защищены</a:t>
              </a:r>
              <a:endParaRPr sz="800" dirty="0">
                <a:latin typeface="Arial"/>
                <a:cs typeface="Arial"/>
              </a:endParaRPr>
            </a:p>
          </p:txBody>
        </p:sp>
        <p:pic>
          <p:nvPicPr>
            <p:cNvPr id="48" name="Picture 5">
              <a:extLst>
                <a:ext uri="{FF2B5EF4-FFF2-40B4-BE49-F238E27FC236}">
                  <a16:creationId xmlns:a16="http://schemas.microsoft.com/office/drawing/2014/main" id="{2AF93D41-515C-4002-B85E-635699C71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0359" b="74551" l="12450" r="84137">
                          <a14:foregroundMark x1="16265" y1="34731" x2="14458" y2="38323"/>
                          <a14:foregroundMark x1="12651" y1="46407" x2="12450" y2="51497"/>
                          <a14:foregroundMark x1="18072" y1="64671" x2="23896" y2="69760"/>
                          <a14:foregroundMark x1="34137" y1="71257" x2="35341" y2="72455"/>
                          <a14:foregroundMark x1="31124" y1="72156" x2="28313" y2="70060"/>
                          <a14:foregroundMark x1="44779" y1="74551" x2="37952" y2="73353"/>
                          <a14:foregroundMark x1="57831" y1="74251" x2="49197" y2="73952"/>
                          <a14:foregroundMark x1="68675" y1="69760" x2="62851" y2="71557"/>
                          <a14:foregroundMark x1="78313" y1="62575" x2="73494" y2="66168"/>
                          <a14:foregroundMark x1="83936" y1="51497" x2="82129" y2="55090"/>
                          <a14:foregroundMark x1="81325" y1="35928" x2="84337" y2="47605"/>
                          <a14:foregroundMark x1="72289" y1="37126" x2="64056" y2="36527"/>
                          <a14:foregroundMark x1="58032" y1="35928" x2="42972" y2="36228"/>
                          <a14:foregroundMark x1="42972" y1="36228" x2="42771" y2="36228"/>
                          <a14:foregroundMark x1="39960" y1="35030" x2="27108" y2="35928"/>
                          <a14:foregroundMark x1="24498" y1="36826" x2="17671" y2="44910"/>
                          <a14:foregroundMark x1="39357" y1="47305" x2="52410" y2="49102"/>
                          <a14:foregroundMark x1="36747" y1="37126" x2="36747" y2="44311"/>
                          <a14:foregroundMark x1="50602" y1="37725" x2="50201" y2="41916"/>
                          <a14:foregroundMark x1="57831" y1="36826" x2="62249" y2="36527"/>
                          <a14:foregroundMark x1="71084" y1="43114" x2="71285" y2="38623"/>
                          <a14:foregroundMark x1="73695" y1="36228" x2="79518" y2="35928"/>
                          <a14:foregroundMark x1="76908" y1="32036" x2="73494" y2="27545"/>
                          <a14:foregroundMark x1="67871" y1="24551" x2="61847" y2="21557"/>
                          <a14:foregroundMark x1="50402" y1="20359" x2="43976" y2="20659"/>
                          <a14:foregroundMark x1="31325" y1="24251" x2="21687" y2="29341"/>
                          <a14:foregroundMark x1="30723" y1="24251" x2="43775" y2="22156"/>
                          <a14:foregroundMark x1="49799" y1="20958" x2="64257" y2="23952"/>
                          <a14:foregroundMark x1="64257" y1="23952" x2="66064" y2="23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2" t="17991" r="13174" b="22201"/>
            <a:stretch/>
          </p:blipFill>
          <p:spPr>
            <a:xfrm>
              <a:off x="3369581" y="9994900"/>
              <a:ext cx="676835" cy="3547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414</Words>
  <Application>Microsoft Office PowerPoint</Application>
  <PresentationFormat>Произвольный</PresentationFormat>
  <Paragraphs>64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Times New Roman</vt:lpstr>
      <vt:lpstr>Arial</vt:lpstr>
      <vt:lpstr>Trebuchet MS</vt:lpstr>
      <vt:lpstr>Calibri</vt:lpstr>
      <vt:lpstr>Office Theme</vt:lpstr>
      <vt:lpstr>CBS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SEFT-CBS</dc:title>
  <dc:creator>emanuele</dc:creator>
  <cp:lastModifiedBy>ECOSIT</cp:lastModifiedBy>
  <cp:revision>2</cp:revision>
  <dcterms:created xsi:type="dcterms:W3CDTF">2022-05-08T06:33:34Z</dcterms:created>
  <dcterms:modified xsi:type="dcterms:W3CDTF">2022-07-07T05:38:29Z</dcterms:modified>
</cp:coreProperties>
</file>